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41"/>
  </p:notesMasterIdLst>
  <p:handoutMasterIdLst>
    <p:handoutMasterId r:id="rId42"/>
  </p:handoutMasterIdLst>
  <p:sldIdLst>
    <p:sldId id="393" r:id="rId2"/>
    <p:sldId id="485" r:id="rId3"/>
    <p:sldId id="394" r:id="rId4"/>
    <p:sldId id="487" r:id="rId5"/>
    <p:sldId id="484" r:id="rId6"/>
    <p:sldId id="483" r:id="rId7"/>
    <p:sldId id="489" r:id="rId8"/>
    <p:sldId id="490" r:id="rId9"/>
    <p:sldId id="486" r:id="rId10"/>
    <p:sldId id="456" r:id="rId11"/>
    <p:sldId id="397" r:id="rId12"/>
    <p:sldId id="399" r:id="rId13"/>
    <p:sldId id="458" r:id="rId14"/>
    <p:sldId id="400" r:id="rId15"/>
    <p:sldId id="401" r:id="rId16"/>
    <p:sldId id="492" r:id="rId17"/>
    <p:sldId id="493" r:id="rId18"/>
    <p:sldId id="494" r:id="rId19"/>
    <p:sldId id="495" r:id="rId20"/>
    <p:sldId id="402" r:id="rId21"/>
    <p:sldId id="403" r:id="rId22"/>
    <p:sldId id="404" r:id="rId23"/>
    <p:sldId id="447" r:id="rId24"/>
    <p:sldId id="450" r:id="rId25"/>
    <p:sldId id="496" r:id="rId26"/>
    <p:sldId id="497" r:id="rId27"/>
    <p:sldId id="448" r:id="rId28"/>
    <p:sldId id="452" r:id="rId29"/>
    <p:sldId id="408" r:id="rId30"/>
    <p:sldId id="410" r:id="rId31"/>
    <p:sldId id="412" r:id="rId32"/>
    <p:sldId id="413" r:id="rId33"/>
    <p:sldId id="453" r:id="rId34"/>
    <p:sldId id="460" r:id="rId35"/>
    <p:sldId id="461" r:id="rId36"/>
    <p:sldId id="462" r:id="rId37"/>
    <p:sldId id="463" r:id="rId38"/>
    <p:sldId id="491" r:id="rId39"/>
    <p:sldId id="482" r:id="rId40"/>
  </p:sldIdLst>
  <p:sldSz cx="9144000" cy="6858000" type="screen4x3"/>
  <p:notesSz cx="7099300" cy="102346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FFFF"/>
    <a:srgbClr val="660033"/>
    <a:srgbClr val="660066"/>
    <a:srgbClr val="CCFF33"/>
    <a:srgbClr val="07131F"/>
    <a:srgbClr val="000000"/>
    <a:srgbClr val="66CC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711" autoAdjust="0"/>
  </p:normalViewPr>
  <p:slideViewPr>
    <p:cSldViewPr>
      <p:cViewPr varScale="1">
        <p:scale>
          <a:sx n="109" d="100"/>
          <a:sy n="109" d="100"/>
        </p:scale>
        <p:origin x="1136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2" Type="http://schemas.openxmlformats.org/officeDocument/2006/relationships/slide" Target="slides/slide7.xml"/><Relationship Id="rId1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10" Type="http://schemas.openxmlformats.org/officeDocument/2006/relationships/image" Target="../media/image54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5.emf"/><Relationship Id="rId3" Type="http://schemas.openxmlformats.org/officeDocument/2006/relationships/image" Target="../media/image65.wmf"/><Relationship Id="rId7" Type="http://schemas.openxmlformats.org/officeDocument/2006/relationships/image" Target="../media/image69.emf"/><Relationship Id="rId12" Type="http://schemas.openxmlformats.org/officeDocument/2006/relationships/image" Target="../media/image74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5" Type="http://schemas.openxmlformats.org/officeDocument/2006/relationships/image" Target="../media/image67.emf"/><Relationship Id="rId10" Type="http://schemas.openxmlformats.org/officeDocument/2006/relationships/image" Target="../media/image72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7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e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emf"/><Relationship Id="rId1" Type="http://schemas.openxmlformats.org/officeDocument/2006/relationships/image" Target="../media/image12.wmf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kumimoji="1" sz="13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kumimoji="1"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6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kumimoji="1" sz="1300" b="0"/>
            </a:lvl1pPr>
          </a:lstStyle>
          <a:p>
            <a:pPr>
              <a:defRPr/>
            </a:pPr>
            <a:r>
              <a:rPr lang="zh-CN" altLang="en-US"/>
              <a:t>通信电子线路</a:t>
            </a:r>
            <a:endParaRPr lang="en-US" altLang="zh-CN"/>
          </a:p>
        </p:txBody>
      </p:sp>
      <p:sp>
        <p:nvSpPr>
          <p:cNvPr id="176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kumimoji="1" sz="1300" b="0"/>
            </a:lvl1pPr>
          </a:lstStyle>
          <a:p>
            <a:fld id="{A8909A40-B82C-4D81-8229-6B8E2B116BD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8031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kumimoji="1" sz="13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kumimoji="1"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kumimoji="1" sz="1300" b="0"/>
            </a:lvl1pPr>
          </a:lstStyle>
          <a:p>
            <a:pPr>
              <a:defRPr/>
            </a:pPr>
            <a:r>
              <a:rPr lang="zh-CN" altLang="en-US"/>
              <a:t>通信电子线路</a:t>
            </a:r>
            <a:endParaRPr lang="en-US" altLang="zh-CN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kumimoji="1" sz="1300" b="0"/>
            </a:lvl1pPr>
          </a:lstStyle>
          <a:p>
            <a:fld id="{E0474CCC-87F0-4BC1-B4A9-E322578B661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14559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38" name="Picture 41" descr="GP7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453188"/>
            <a:ext cx="7200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2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6092825"/>
            <a:ext cx="6889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endParaRPr lang="zh-CN" alt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endParaRPr lang="zh-CN" altLang="en-US"/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3F1A1-4DB0-4C77-A807-403A3EDBB4AF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31209-EA50-4A04-88C1-27CCE4C02D5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3784517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0CE-6352-4063-B400-E492EE0D3EA1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FD02D-A29A-4522-8705-18505017C1A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914585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B63E-6AEC-47D6-9FB5-363B15B83BDF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492561-7E09-4147-9469-929A783390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0696818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47D20-D31D-4B8F-A644-AE3C0B8FAC3E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CD988-0F51-4524-9247-BFAF011031F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60487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5DF09-8B5A-4F1A-9351-24D3EEDF8AA7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BFCBF0-AA41-4E18-A116-4BEC52421D1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5130783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5F814-D63F-4A8B-90A9-12F937D754BE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492076-B5F8-4ED2-923E-E1FF411FC95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1175782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CA97A-11FC-4EE4-9FF3-898F0B382360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7A784-97F6-4ADF-9A2D-F9A0C2EFE60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169372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99974-C247-45E7-B744-D061CFB84654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5B66A7-8F93-471D-BB15-8030C450691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5783841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433A4-D726-4587-9C1B-BCC50AF6FDDD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A69DBD-2FB0-43C3-89C6-13515168153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392393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08A6D-4467-4230-A2BF-32E7DB2E25FB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ED0D39-5542-465C-8CE5-9A098D8A10D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398565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A6059-ED0C-4A21-8A36-B5846F197BFB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392631-6C02-4047-AC17-1E64B23C439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9827892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b="0">
                <a:latin typeface="+mn-lt"/>
              </a:defRPr>
            </a:lvl1pPr>
          </a:lstStyle>
          <a:p>
            <a:pPr>
              <a:defRPr/>
            </a:pPr>
            <a:fld id="{06D1C332-FF11-41BD-A185-B236745FB441}" type="datetime1">
              <a:rPr lang="zh-CN" altLang="en-US"/>
              <a:pPr>
                <a:defRPr/>
              </a:pPr>
              <a:t>2018/12/12</a:t>
            </a:fld>
            <a:endParaRPr lang="en-US" altLang="zh-CN"/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Arial" panose="020B0604020202020204" pitchFamily="34" charset="0"/>
              </a:defRPr>
            </a:lvl1pPr>
          </a:lstStyle>
          <a:p>
            <a:fld id="{C92B723B-D214-40E3-A1A8-B94366E1891A}" type="slidenum">
              <a:rPr lang="zh-CN" altLang="en-US"/>
              <a:pPr/>
              <a:t>‹#›</a:t>
            </a:fld>
            <a:endParaRPr lang="en-US" altLang="zh-CN"/>
          </a:p>
        </p:txBody>
      </p:sp>
      <p:grpSp>
        <p:nvGrpSpPr>
          <p:cNvPr id="40968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22889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0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1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7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2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3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4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7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5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7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6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7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8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7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9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7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0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1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2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3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7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4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7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5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6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7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7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8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7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9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0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1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2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7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3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7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4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5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6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7" cy="7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7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7" cy="7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8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9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7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40969" name="Picture 40" descr="GP70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453188"/>
            <a:ext cx="7200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41" descr="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6092825"/>
            <a:ext cx="6889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>
    <p:rand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6.emf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16.bin"/><Relationship Id="rId3" Type="http://schemas.openxmlformats.org/officeDocument/2006/relationships/oleObject" Target="../embeddings/oleObject5.bin"/><Relationship Id="rId21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29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5.emf"/><Relationship Id="rId24" Type="http://schemas.openxmlformats.org/officeDocument/2006/relationships/oleObject" Target="../embeddings/oleObject15.bin"/><Relationship Id="rId5" Type="http://schemas.openxmlformats.org/officeDocument/2006/relationships/image" Target="../media/image25.jpeg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oleObject" Target="../embeddings/oleObject17.bin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19.emf"/><Relationship Id="rId31" Type="http://schemas.openxmlformats.org/officeDocument/2006/relationships/image" Target="../media/image27.png"/><Relationship Id="rId4" Type="http://schemas.openxmlformats.org/officeDocument/2006/relationships/image" Target="../media/image12.wmf"/><Relationship Id="rId9" Type="http://schemas.openxmlformats.org/officeDocument/2006/relationships/image" Target="../media/image14.e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4.bin"/><Relationship Id="rId27" Type="http://schemas.openxmlformats.org/officeDocument/2006/relationships/image" Target="../media/image23.emf"/><Relationship Id="rId30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50.wmf"/><Relationship Id="rId26" Type="http://schemas.openxmlformats.org/officeDocument/2006/relationships/image" Target="../media/image54.w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3.bin"/><Relationship Id="rId7" Type="http://schemas.openxmlformats.org/officeDocument/2006/relationships/oleObject" Target="../embeddings/oleObject34.bin"/><Relationship Id="rId12" Type="http://schemas.openxmlformats.org/officeDocument/2006/relationships/oleObject" Target="../embeddings/oleObject37.bin"/><Relationship Id="rId17" Type="http://schemas.openxmlformats.org/officeDocument/2006/relationships/oleObject" Target="../embeddings/oleObject41.bin"/><Relationship Id="rId25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wmf"/><Relationship Id="rId20" Type="http://schemas.openxmlformats.org/officeDocument/2006/relationships/image" Target="../media/image51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36.bin"/><Relationship Id="rId24" Type="http://schemas.openxmlformats.org/officeDocument/2006/relationships/image" Target="../media/image53.wmf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40.bin"/><Relationship Id="rId23" Type="http://schemas.openxmlformats.org/officeDocument/2006/relationships/oleObject" Target="../embeddings/oleObject44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45.wmf"/><Relationship Id="rId9" Type="http://schemas.openxmlformats.org/officeDocument/2006/relationships/oleObject" Target="../embeddings/oleObject35.bin"/><Relationship Id="rId14" Type="http://schemas.openxmlformats.org/officeDocument/2006/relationships/oleObject" Target="../embeddings/oleObject39.bin"/><Relationship Id="rId22" Type="http://schemas.openxmlformats.org/officeDocument/2006/relationships/image" Target="../media/image5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70.emf"/><Relationship Id="rId26" Type="http://schemas.openxmlformats.org/officeDocument/2006/relationships/image" Target="../media/image74.emf"/><Relationship Id="rId3" Type="http://schemas.openxmlformats.org/officeDocument/2006/relationships/oleObject" Target="../embeddings/oleObject50.bin"/><Relationship Id="rId21" Type="http://schemas.openxmlformats.org/officeDocument/2006/relationships/oleObject" Target="../embeddings/oleObject59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7.emf"/><Relationship Id="rId17" Type="http://schemas.openxmlformats.org/officeDocument/2006/relationships/oleObject" Target="../embeddings/oleObject57.bin"/><Relationship Id="rId25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emf"/><Relationship Id="rId20" Type="http://schemas.openxmlformats.org/officeDocument/2006/relationships/image" Target="../media/image71.emf"/><Relationship Id="rId29" Type="http://schemas.openxmlformats.org/officeDocument/2006/relationships/oleObject" Target="../embeddings/oleObject63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54.bin"/><Relationship Id="rId24" Type="http://schemas.openxmlformats.org/officeDocument/2006/relationships/image" Target="../media/image73.emf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23" Type="http://schemas.openxmlformats.org/officeDocument/2006/relationships/oleObject" Target="../embeddings/oleObject60.bin"/><Relationship Id="rId28" Type="http://schemas.openxmlformats.org/officeDocument/2006/relationships/image" Target="../media/image75.emf"/><Relationship Id="rId10" Type="http://schemas.openxmlformats.org/officeDocument/2006/relationships/image" Target="../media/image66.emf"/><Relationship Id="rId19" Type="http://schemas.openxmlformats.org/officeDocument/2006/relationships/oleObject" Target="../embeddings/oleObject58.bin"/><Relationship Id="rId4" Type="http://schemas.openxmlformats.org/officeDocument/2006/relationships/image" Target="../media/image63.e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68.emf"/><Relationship Id="rId22" Type="http://schemas.openxmlformats.org/officeDocument/2006/relationships/image" Target="../media/image72.emf"/><Relationship Id="rId27" Type="http://schemas.openxmlformats.org/officeDocument/2006/relationships/oleObject" Target="../embeddings/oleObject62.bin"/><Relationship Id="rId30" Type="http://schemas.openxmlformats.org/officeDocument/2006/relationships/image" Target="../media/image7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81.wmf"/><Relationship Id="rId3" Type="http://schemas.openxmlformats.org/officeDocument/2006/relationships/oleObject" Target="../embeddings/oleObject64.bin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80.wmf"/><Relationship Id="rId5" Type="http://schemas.openxmlformats.org/officeDocument/2006/relationships/image" Target="../media/image83.jpeg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67.bin"/><Relationship Id="rId4" Type="http://schemas.openxmlformats.org/officeDocument/2006/relationships/image" Target="../media/image77.emf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6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75.bin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0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5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87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8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9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100.e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97.emf"/><Relationship Id="rId1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4.e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10" Type="http://schemas.openxmlformats.org/officeDocument/2006/relationships/image" Target="../media/image96.emf"/><Relationship Id="rId4" Type="http://schemas.openxmlformats.org/officeDocument/2006/relationships/image" Target="../media/image93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9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2.e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01.emf"/><Relationship Id="rId9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oleObject" Target="../embeddings/oleObject95.bin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09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1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6.e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108.emf"/><Relationship Id="rId4" Type="http://schemas.openxmlformats.org/officeDocument/2006/relationships/image" Target="../media/image105.e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1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1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6.e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1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EBE9E7-0AA3-4CCC-8FDD-80653A669CDB}" type="slidenum">
              <a:rPr lang="zh-CN" altLang="en-US" b="0">
                <a:latin typeface="Arial" panose="020B0604020202020204" pitchFamily="34" charset="0"/>
              </a:rPr>
              <a:pPr eaLnBrk="1" hangingPunct="1"/>
              <a:t>1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925763" y="2119313"/>
            <a:ext cx="3158405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第六章</a:t>
            </a:r>
            <a: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b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调制与解调</a:t>
            </a:r>
            <a:r>
              <a:rPr lang="zh-CN" altLang="en-US" sz="4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4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4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sz="4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1013" y="6364293"/>
            <a:ext cx="2133600" cy="457200"/>
          </a:xfrm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8BA0F83-A473-4BAD-9159-17D0213F9BAF}" type="slidenum">
              <a:rPr lang="zh-CN" altLang="en-US" b="0">
                <a:latin typeface="Arial" panose="020B0604020202020204" pitchFamily="34" charset="0"/>
              </a:rPr>
              <a:pPr eaLnBrk="1" hangingPunct="1"/>
              <a:t>10</a:t>
            </a:fld>
            <a:endParaRPr lang="en-US" altLang="zh-CN" b="0" dirty="0">
              <a:latin typeface="Arial" panose="020B0604020202020204" pitchFamily="34" charset="0"/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2459038" y="205004"/>
            <a:ext cx="3888432" cy="652463"/>
          </a:xfrm>
        </p:spPr>
        <p:txBody>
          <a:bodyPr/>
          <a:lstStyle/>
          <a:p>
            <a:pPr algn="ctr" eaLnBrk="1" hangingPunct="1"/>
            <a:r>
              <a:rPr lang="zh-CN" altLang="en-US" sz="40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振幅调制电路</a:t>
            </a:r>
          </a:p>
        </p:txBody>
      </p:sp>
      <p:graphicFrame>
        <p:nvGraphicFramePr>
          <p:cNvPr id="5099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792664"/>
              </p:ext>
            </p:extLst>
          </p:nvPr>
        </p:nvGraphicFramePr>
        <p:xfrm>
          <a:off x="3392726" y="2226800"/>
          <a:ext cx="2664657" cy="526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8" name="Equation" r:id="rId3" imgW="1155600" imgH="228600" progId="Equation.3">
                  <p:embed/>
                </p:oleObj>
              </mc:Choice>
              <mc:Fallback>
                <p:oleObj name="Equation" r:id="rId3" imgW="11556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2726" y="2226800"/>
                        <a:ext cx="2664657" cy="526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99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049813"/>
              </p:ext>
            </p:extLst>
          </p:nvPr>
        </p:nvGraphicFramePr>
        <p:xfrm>
          <a:off x="3419475" y="1651519"/>
          <a:ext cx="2592685" cy="51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" name="公式" r:id="rId5" imgW="1117440" imgH="228600" progId="Equation.3">
                  <p:embed/>
                </p:oleObj>
              </mc:Choice>
              <mc:Fallback>
                <p:oleObj name="公式" r:id="rId5" imgW="111744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651519"/>
                        <a:ext cx="2592685" cy="516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958" name="Text Box 6"/>
          <p:cNvSpPr txBox="1">
            <a:spLocks noChangeArrowheads="1"/>
          </p:cNvSpPr>
          <p:nvPr/>
        </p:nvSpPr>
        <p:spPr bwMode="auto">
          <a:xfrm>
            <a:off x="755576" y="971864"/>
            <a:ext cx="6480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dirty="0" smtClean="0">
                <a:latin typeface="+mn-ea"/>
                <a:ea typeface="+mn-ea"/>
              </a:rPr>
              <a:t>标准</a:t>
            </a:r>
            <a:r>
              <a:rPr lang="zh-CN" altLang="en-US" sz="2400" dirty="0">
                <a:latin typeface="+mn-ea"/>
                <a:ea typeface="+mn-ea"/>
              </a:rPr>
              <a:t>调幅波信号的数学表示式</a:t>
            </a:r>
          </a:p>
        </p:txBody>
      </p:sp>
      <p:sp>
        <p:nvSpPr>
          <p:cNvPr id="509959" name="Text Box 7"/>
          <p:cNvSpPr txBox="1">
            <a:spLocks noChangeArrowheads="1"/>
          </p:cNvSpPr>
          <p:nvPr/>
        </p:nvSpPr>
        <p:spPr bwMode="auto">
          <a:xfrm>
            <a:off x="1323561" y="1650021"/>
            <a:ext cx="22098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载频信号</a:t>
            </a:r>
          </a:p>
          <a:p>
            <a:pPr eaLnBrk="1" hangingPunct="1"/>
            <a:endParaRPr lang="zh-CN" altLang="en-US" sz="1050" dirty="0"/>
          </a:p>
          <a:p>
            <a:pPr eaLnBrk="1" hangingPunct="1"/>
            <a:r>
              <a:rPr lang="zh-CN" altLang="en-US" sz="2800" dirty="0"/>
              <a:t>调制信号</a:t>
            </a:r>
          </a:p>
        </p:txBody>
      </p:sp>
      <p:sp>
        <p:nvSpPr>
          <p:cNvPr id="5099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806142" y="2811607"/>
            <a:ext cx="6435725" cy="612775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波在单音调制时表达式</a:t>
            </a:r>
            <a:r>
              <a:rPr lang="zh-CN" altLang="en-US" sz="2400" b="1" dirty="0" smtClean="0"/>
              <a:t>　　　　</a:t>
            </a:r>
          </a:p>
        </p:txBody>
      </p:sp>
      <p:graphicFrame>
        <p:nvGraphicFramePr>
          <p:cNvPr id="50996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936615"/>
              </p:ext>
            </p:extLst>
          </p:nvPr>
        </p:nvGraphicFramePr>
        <p:xfrm>
          <a:off x="1547664" y="3207419"/>
          <a:ext cx="5544616" cy="2107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" name="Equation" r:id="rId7" imgW="2616120" imgH="939600" progId="Equation.3">
                  <p:embed/>
                </p:oleObj>
              </mc:Choice>
              <mc:Fallback>
                <p:oleObj name="Equation" r:id="rId7" imgW="2616120" imgH="939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207419"/>
                        <a:ext cx="5544616" cy="21070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962" name="Line 10"/>
          <p:cNvSpPr>
            <a:spLocks noChangeShapeType="1"/>
          </p:cNvSpPr>
          <p:nvPr/>
        </p:nvSpPr>
        <p:spPr bwMode="auto">
          <a:xfrm>
            <a:off x="2768079" y="4725144"/>
            <a:ext cx="345799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9963" name="Line 11"/>
          <p:cNvSpPr>
            <a:spLocks noChangeShapeType="1"/>
          </p:cNvSpPr>
          <p:nvPr/>
        </p:nvSpPr>
        <p:spPr bwMode="auto">
          <a:xfrm>
            <a:off x="2768079" y="5318974"/>
            <a:ext cx="4252193" cy="4104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67245"/>
              </p:ext>
            </p:extLst>
          </p:nvPr>
        </p:nvGraphicFramePr>
        <p:xfrm>
          <a:off x="806142" y="5522511"/>
          <a:ext cx="1639045" cy="882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" name="公式" r:id="rId9" imgW="825480" imgH="431640" progId="Equation.3">
                  <p:embed/>
                </p:oleObj>
              </mc:Choice>
              <mc:Fallback>
                <p:oleObj name="公式" r:id="rId9" imgW="825480" imgH="431640" progId="Equation.3">
                  <p:embed/>
                  <p:pic>
                    <p:nvPicPr>
                      <p:cNvPr id="435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142" y="5522511"/>
                        <a:ext cx="1639045" cy="882222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519265" y="5482071"/>
            <a:ext cx="66247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ts val="3600"/>
              </a:lnSpc>
            </a:pPr>
            <a:r>
              <a:rPr lang="zh-CN" altLang="en-US" sz="24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调幅</a:t>
            </a:r>
            <a:r>
              <a:rPr lang="zh-CN" altLang="en-US" sz="240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指数</a:t>
            </a:r>
            <a:r>
              <a:rPr lang="zh-CN" altLang="en-US" sz="24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 smtClean="0"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 smtClean="0">
                <a:ea typeface="+mn-ea"/>
                <a:cs typeface="Times New Roman" panose="02020603050405020304" pitchFamily="18" charset="0"/>
              </a:rPr>
              <a:t>为调制电路决定的比例常数，在幅度调制中</a:t>
            </a:r>
            <a:r>
              <a:rPr lang="zh-CN" altLang="en-US" sz="2400" dirty="0">
                <a:ea typeface="+mn-ea"/>
                <a:cs typeface="Times New Roman" panose="02020603050405020304" pitchFamily="18" charset="0"/>
              </a:rPr>
              <a:t>，为保证不出现过调制，</a:t>
            </a:r>
            <a:r>
              <a:rPr lang="zh-CN" altLang="en-US" sz="2400" dirty="0" smtClean="0">
                <a:ea typeface="+mn-ea"/>
                <a:cs typeface="Times New Roman" panose="02020603050405020304" pitchFamily="18" charset="0"/>
              </a:rPr>
              <a:t>要求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400" baseline="-25000" dirty="0" smtClean="0"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≤1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8" grpId="0"/>
      <p:bldP spid="509959" grpId="0"/>
      <p:bldP spid="509960" grpId="0" build="p"/>
      <p:bldP spid="509962" grpId="0" animBg="1"/>
      <p:bldP spid="50996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220072" y="6475881"/>
            <a:ext cx="2602777" cy="521818"/>
          </a:xfrm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1A2D1AF-1E6E-48FF-B869-C6AB93C1623A}" type="slidenum">
              <a:rPr lang="zh-CN" altLang="en-US" b="0">
                <a:latin typeface="Arial" panose="020B0604020202020204" pitchFamily="34" charset="0"/>
              </a:rPr>
              <a:pPr eaLnBrk="1" hangingPunct="1"/>
              <a:t>11</a:t>
            </a:fld>
            <a:endParaRPr lang="en-US" altLang="zh-CN" b="0">
              <a:latin typeface="Arial" panose="020B0604020202020204" pitchFamily="34" charset="0"/>
            </a:endParaRPr>
          </a:p>
        </p:txBody>
      </p:sp>
      <p:graphicFrame>
        <p:nvGraphicFramePr>
          <p:cNvPr id="4352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937402"/>
              </p:ext>
            </p:extLst>
          </p:nvPr>
        </p:nvGraphicFramePr>
        <p:xfrm>
          <a:off x="1397000" y="1552575"/>
          <a:ext cx="65214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" name="公式" r:id="rId3" imgW="4101840" imgH="393480" progId="Equation.3">
                  <p:embed/>
                </p:oleObj>
              </mc:Choice>
              <mc:Fallback>
                <p:oleObj name="公式" r:id="rId3" imgW="410184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1552575"/>
                        <a:ext cx="6521450" cy="60325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207" name="Text Box 7"/>
          <p:cNvSpPr txBox="1">
            <a:spLocks noChangeArrowheads="1"/>
          </p:cNvSpPr>
          <p:nvPr/>
        </p:nvSpPr>
        <p:spPr bwMode="auto">
          <a:xfrm>
            <a:off x="539552" y="944744"/>
            <a:ext cx="47500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dirty="0" smtClean="0">
                <a:ea typeface="+mn-ea"/>
                <a:cs typeface="Times New Roman" panose="02020603050405020304" pitchFamily="18" charset="0"/>
              </a:rPr>
              <a:t>单音</a:t>
            </a:r>
            <a:r>
              <a:rPr lang="zh-CN" altLang="en-US" sz="2800" dirty="0">
                <a:ea typeface="+mn-ea"/>
                <a:cs typeface="Times New Roman" panose="02020603050405020304" pitchFamily="18" charset="0"/>
              </a:rPr>
              <a:t>调制</a:t>
            </a: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AM</a:t>
            </a:r>
            <a:r>
              <a:rPr lang="zh-CN" altLang="en-US" sz="2800" dirty="0">
                <a:ea typeface="+mn-ea"/>
                <a:cs typeface="Times New Roman" panose="02020603050405020304" pitchFamily="18" charset="0"/>
              </a:rPr>
              <a:t>波频谱表达式：</a:t>
            </a:r>
            <a:endParaRPr lang="zh-CN" altLang="en-US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1760" y="188640"/>
            <a:ext cx="424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时域波形与频谱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 bwMode="auto">
          <a:xfrm>
            <a:off x="5220072" y="6475881"/>
            <a:ext cx="2602777" cy="52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970E2CCA-3EE5-4D06-ADAA-CBE15918788A}" type="slidenum">
              <a:rPr lang="zh-CN" altLang="en-US" b="0" smtClean="0">
                <a:latin typeface="Arial" panose="020B0604020202020204" pitchFamily="34" charset="0"/>
              </a:rPr>
              <a:pPr eaLnBrk="1" hangingPunct="1"/>
              <a:t>11</a:t>
            </a:fld>
            <a:endParaRPr lang="en-US" altLang="zh-CN" b="0">
              <a:latin typeface="Arial" panose="020B0604020202020204" pitchFamily="34" charset="0"/>
            </a:endParaRPr>
          </a:p>
        </p:txBody>
      </p:sp>
      <p:pic>
        <p:nvPicPr>
          <p:cNvPr id="11" name="Picture 3" descr="SAM_cos"/>
          <p:cNvPicPr>
            <a:picLocks noChangeAspect="1" noChangeArrowheads="1"/>
          </p:cNvPicPr>
          <p:nvPr/>
        </p:nvPicPr>
        <p:blipFill rotWithShape="1">
          <a:blip r:embed="rId5">
            <a:lum bright="-48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 t="6200" r="8702" b="6650"/>
          <a:stretch/>
        </p:blipFill>
        <p:spPr bwMode="auto">
          <a:xfrm>
            <a:off x="806939" y="2377909"/>
            <a:ext cx="3943298" cy="420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10365" y="6395722"/>
            <a:ext cx="1168036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dirty="0"/>
              <a:t>上边频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5349323" y="6437869"/>
            <a:ext cx="113176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dirty="0"/>
              <a:t>下边频</a:t>
            </a:r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5591692" y="3452939"/>
            <a:ext cx="1705594" cy="1253708"/>
            <a:chOff x="4362" y="1680"/>
            <a:chExt cx="1206" cy="944"/>
          </a:xfrm>
        </p:grpSpPr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4362" y="2352"/>
              <a:ext cx="10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V="1">
              <a:off x="4464" y="168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" name="Object 13"/>
            <p:cNvGraphicFramePr>
              <a:graphicFrameLocks noChangeAspect="1"/>
            </p:cNvGraphicFramePr>
            <p:nvPr/>
          </p:nvGraphicFramePr>
          <p:xfrm>
            <a:off x="5376" y="2352"/>
            <a:ext cx="19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4" name="公式" r:id="rId6" imgW="152280" imgH="139680" progId="Equation.3">
                    <p:embed/>
                  </p:oleObj>
                </mc:Choice>
                <mc:Fallback>
                  <p:oleObj name="公式" r:id="rId6" imgW="152280" imgH="139680" progId="Equation.3">
                    <p:embed/>
                    <p:pic>
                      <p:nvPicPr>
                        <p:cNvPr id="308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2352"/>
                          <a:ext cx="192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6"/>
            <p:cNvGraphicFramePr>
              <a:graphicFrameLocks noChangeAspect="1"/>
            </p:cNvGraphicFramePr>
            <p:nvPr/>
          </p:nvGraphicFramePr>
          <p:xfrm>
            <a:off x="4368" y="2336"/>
            <a:ext cx="160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5" name="公式" r:id="rId8" imgW="126720" imgH="177480" progId="Equation.3">
                    <p:embed/>
                  </p:oleObj>
                </mc:Choice>
                <mc:Fallback>
                  <p:oleObj name="公式" r:id="rId8" imgW="126720" imgH="177480" progId="Equation.3">
                    <p:embed/>
                    <p:pic>
                      <p:nvPicPr>
                        <p:cNvPr id="3085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336"/>
                          <a:ext cx="160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4992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" name="Object 28"/>
            <p:cNvGraphicFramePr>
              <a:graphicFrameLocks noChangeAspect="1"/>
            </p:cNvGraphicFramePr>
            <p:nvPr/>
          </p:nvGraphicFramePr>
          <p:xfrm>
            <a:off x="4896" y="2336"/>
            <a:ext cx="2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6" name="公式" r:id="rId10" imgW="190440" imgH="228600" progId="Equation.3">
                    <p:embed/>
                  </p:oleObj>
                </mc:Choice>
                <mc:Fallback>
                  <p:oleObj name="公式" r:id="rId10" imgW="190440" imgH="228600" progId="Equation.3">
                    <p:embed/>
                    <p:pic>
                      <p:nvPicPr>
                        <p:cNvPr id="3086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336"/>
                          <a:ext cx="25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38"/>
          <p:cNvGrpSpPr>
            <a:grpSpLocks/>
          </p:cNvGrpSpPr>
          <p:nvPr/>
        </p:nvGrpSpPr>
        <p:grpSpPr bwMode="auto">
          <a:xfrm>
            <a:off x="5076056" y="2410928"/>
            <a:ext cx="2902021" cy="1146411"/>
            <a:chOff x="3600" y="528"/>
            <a:chExt cx="1968" cy="896"/>
          </a:xfrm>
        </p:grpSpPr>
        <p:sp>
          <p:nvSpPr>
            <p:cNvPr id="24" name="Line 6"/>
            <p:cNvSpPr>
              <a:spLocks noChangeShapeType="1"/>
            </p:cNvSpPr>
            <p:nvPr/>
          </p:nvSpPr>
          <p:spPr bwMode="auto">
            <a:xfrm>
              <a:off x="3600" y="1200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 flipV="1">
              <a:off x="4464" y="528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" name="Object 12"/>
            <p:cNvGraphicFramePr>
              <a:graphicFrameLocks noChangeAspect="1"/>
            </p:cNvGraphicFramePr>
            <p:nvPr/>
          </p:nvGraphicFramePr>
          <p:xfrm>
            <a:off x="5376" y="1248"/>
            <a:ext cx="19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7" name="公式" r:id="rId12" imgW="152280" imgH="139680" progId="Equation.3">
                    <p:embed/>
                  </p:oleObj>
                </mc:Choice>
                <mc:Fallback>
                  <p:oleObj name="公式" r:id="rId12" imgW="152280" imgH="139680" progId="Equation.3">
                    <p:embed/>
                    <p:pic>
                      <p:nvPicPr>
                        <p:cNvPr id="308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1248"/>
                          <a:ext cx="192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7"/>
            <p:cNvGraphicFramePr>
              <a:graphicFrameLocks noChangeAspect="1"/>
            </p:cNvGraphicFramePr>
            <p:nvPr/>
          </p:nvGraphicFramePr>
          <p:xfrm>
            <a:off x="4368" y="1200"/>
            <a:ext cx="160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8" name="公式" r:id="rId14" imgW="126720" imgH="177480" progId="Equation.3">
                    <p:embed/>
                  </p:oleObj>
                </mc:Choice>
                <mc:Fallback>
                  <p:oleObj name="公式" r:id="rId14" imgW="126720" imgH="177480" progId="Equation.3">
                    <p:embed/>
                    <p:pic>
                      <p:nvPicPr>
                        <p:cNvPr id="308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200"/>
                          <a:ext cx="160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Line 20"/>
            <p:cNvSpPr>
              <a:spLocks noChangeShapeType="1"/>
            </p:cNvSpPr>
            <p:nvPr/>
          </p:nvSpPr>
          <p:spPr bwMode="auto">
            <a:xfrm flipV="1">
              <a:off x="4560" y="8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 flipV="1">
              <a:off x="4368" y="8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" name="Object 30"/>
            <p:cNvGraphicFramePr>
              <a:graphicFrameLocks noChangeAspect="1"/>
            </p:cNvGraphicFramePr>
            <p:nvPr/>
          </p:nvGraphicFramePr>
          <p:xfrm>
            <a:off x="4560" y="1200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9" name="公式" r:id="rId16" imgW="164880" imgH="164880" progId="Equation.3">
                    <p:embed/>
                  </p:oleObj>
                </mc:Choice>
                <mc:Fallback>
                  <p:oleObj name="公式" r:id="rId16" imgW="164880" imgH="164880" progId="Equation.3">
                    <p:embed/>
                    <p:pic>
                      <p:nvPicPr>
                        <p:cNvPr id="308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00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1"/>
            <p:cNvGraphicFramePr>
              <a:graphicFrameLocks noChangeAspect="1"/>
            </p:cNvGraphicFramePr>
            <p:nvPr/>
          </p:nvGraphicFramePr>
          <p:xfrm>
            <a:off x="4032" y="1200"/>
            <a:ext cx="32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0" name="公式" r:id="rId18" imgW="279360" imgH="164880" progId="Equation.3">
                    <p:embed/>
                  </p:oleObj>
                </mc:Choice>
                <mc:Fallback>
                  <p:oleObj name="公式" r:id="rId18" imgW="279360" imgH="164880" progId="Equation.3">
                    <p:embed/>
                    <p:pic>
                      <p:nvPicPr>
                        <p:cNvPr id="3083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200"/>
                          <a:ext cx="32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5349323" y="5728828"/>
            <a:ext cx="20042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 flipV="1">
            <a:off x="5730789" y="4684055"/>
            <a:ext cx="0" cy="10447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951079"/>
              </p:ext>
            </p:extLst>
          </p:nvPr>
        </p:nvGraphicFramePr>
        <p:xfrm>
          <a:off x="7199050" y="5753704"/>
          <a:ext cx="309108" cy="273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" name="公式" r:id="rId20" imgW="152280" imgH="139680" progId="Equation.3">
                  <p:embed/>
                </p:oleObj>
              </mc:Choice>
              <mc:Fallback>
                <p:oleObj name="公式" r:id="rId20" imgW="152280" imgH="139680" progId="Equation.3">
                  <p:embed/>
                  <p:pic>
                    <p:nvPicPr>
                      <p:cNvPr id="307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050" y="5753704"/>
                        <a:ext cx="309108" cy="273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237073"/>
              </p:ext>
            </p:extLst>
          </p:nvPr>
        </p:nvGraphicFramePr>
        <p:xfrm>
          <a:off x="5601994" y="5767696"/>
          <a:ext cx="257590" cy="34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" name="公式" r:id="rId22" imgW="126720" imgH="177480" progId="Equation.3">
                  <p:embed/>
                </p:oleObj>
              </mc:Choice>
              <mc:Fallback>
                <p:oleObj name="公式" r:id="rId22" imgW="126720" imgH="177480" progId="Equation.3">
                  <p:embed/>
                  <p:pic>
                    <p:nvPicPr>
                      <p:cNvPr id="307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994" y="5767696"/>
                        <a:ext cx="257590" cy="3451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Line 22"/>
          <p:cNvSpPr>
            <a:spLocks noChangeShapeType="1"/>
          </p:cNvSpPr>
          <p:nvPr/>
        </p:nvSpPr>
        <p:spPr bwMode="auto">
          <a:xfrm flipV="1">
            <a:off x="6580835" y="5206442"/>
            <a:ext cx="0" cy="522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 flipV="1">
            <a:off x="6735388" y="5430322"/>
            <a:ext cx="0" cy="298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 flipV="1">
            <a:off x="6426281" y="5430322"/>
            <a:ext cx="0" cy="298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947002"/>
              </p:ext>
            </p:extLst>
          </p:nvPr>
        </p:nvGraphicFramePr>
        <p:xfrm>
          <a:off x="6426281" y="5654202"/>
          <a:ext cx="412143" cy="44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" name="公式" r:id="rId24" imgW="190440" imgH="228600" progId="Equation.3">
                  <p:embed/>
                </p:oleObj>
              </mc:Choice>
              <mc:Fallback>
                <p:oleObj name="公式" r:id="rId24" imgW="190440" imgH="228600" progId="Equation.3">
                  <p:embed/>
                  <p:pic>
                    <p:nvPicPr>
                      <p:cNvPr id="307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281" y="5654202"/>
                        <a:ext cx="412143" cy="447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628933"/>
              </p:ext>
            </p:extLst>
          </p:nvPr>
        </p:nvGraphicFramePr>
        <p:xfrm>
          <a:off x="6658111" y="6101962"/>
          <a:ext cx="927323" cy="424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4" name="公式" r:id="rId26" imgW="457200" imgH="228600" progId="Equation.3">
                  <p:embed/>
                </p:oleObj>
              </mc:Choice>
              <mc:Fallback>
                <p:oleObj name="公式" r:id="rId26" imgW="457200" imgH="228600" progId="Equation.3">
                  <p:embed/>
                  <p:pic>
                    <p:nvPicPr>
                      <p:cNvPr id="3078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111" y="6101962"/>
                        <a:ext cx="927323" cy="424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390261"/>
              </p:ext>
            </p:extLst>
          </p:nvPr>
        </p:nvGraphicFramePr>
        <p:xfrm>
          <a:off x="5421681" y="6050656"/>
          <a:ext cx="927323" cy="424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5" name="公式" r:id="rId28" imgW="457200" imgH="228600" progId="Equation.3">
                  <p:embed/>
                </p:oleObj>
              </mc:Choice>
              <mc:Fallback>
                <p:oleObj name="公式" r:id="rId28" imgW="457200" imgH="228600" progId="Equation.3">
                  <p:embed/>
                  <p:pic>
                    <p:nvPicPr>
                      <p:cNvPr id="307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681" y="6050656"/>
                        <a:ext cx="927323" cy="424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36"/>
          <p:cNvSpPr>
            <a:spLocks noChangeShapeType="1"/>
          </p:cNvSpPr>
          <p:nvPr/>
        </p:nvSpPr>
        <p:spPr bwMode="auto">
          <a:xfrm flipV="1">
            <a:off x="6039896" y="5803455"/>
            <a:ext cx="309108" cy="3731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37"/>
          <p:cNvSpPr>
            <a:spLocks noChangeShapeType="1"/>
          </p:cNvSpPr>
          <p:nvPr/>
        </p:nvSpPr>
        <p:spPr bwMode="auto">
          <a:xfrm flipH="1" flipV="1">
            <a:off x="6812665" y="5803455"/>
            <a:ext cx="309108" cy="3731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142004" y="4797031"/>
            <a:ext cx="81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00FF"/>
                </a:solidFill>
              </a:rPr>
              <a:t>V</a:t>
            </a:r>
            <a:r>
              <a:rPr lang="en-US" altLang="zh-CN" baseline="-25000" dirty="0" err="1" smtClean="0">
                <a:solidFill>
                  <a:srgbClr val="0000FF"/>
                </a:solidFill>
              </a:rPr>
              <a:t>cm</a:t>
            </a:r>
            <a:endParaRPr lang="zh-CN" altLang="en-US" baseline="-25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10365" y="5133178"/>
                <a:ext cx="626325" cy="30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𝒄𝒎</m:t>
                              </m:r>
                            </m:sub>
                          </m:sSub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65" y="5133178"/>
                <a:ext cx="626325" cy="303866"/>
              </a:xfrm>
              <a:prstGeom prst="rect">
                <a:avLst/>
              </a:prstGeom>
              <a:blipFill rotWithShape="0">
                <a:blip r:embed="rId30"/>
                <a:stretch>
                  <a:fillRect l="-6796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933998" y="5148696"/>
                <a:ext cx="626325" cy="30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𝒄𝒎</m:t>
                              </m:r>
                            </m:sub>
                          </m:sSub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8" y="5148696"/>
                <a:ext cx="626325" cy="303866"/>
              </a:xfrm>
              <a:prstGeom prst="rect">
                <a:avLst/>
              </a:prstGeom>
              <a:blipFill rotWithShape="0">
                <a:blip r:embed="rId30"/>
                <a:stretch>
                  <a:fillRect l="-6796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7556811" y="3776473"/>
            <a:ext cx="1580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rgbClr val="0000FF"/>
                </a:solidFill>
              </a:rPr>
              <a:t>调幅的过程就是将低频调制信号搬移到高频载波分量两侧的过程。载波不含调制信息，只有边频包含调制信息。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39552" y="5536800"/>
            <a:ext cx="47500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直接连接符 43"/>
          <p:cNvCxnSpPr/>
          <p:nvPr/>
        </p:nvCxnSpPr>
        <p:spPr bwMode="auto">
          <a:xfrm>
            <a:off x="539552" y="5832000"/>
            <a:ext cx="47500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直接连接符 49"/>
          <p:cNvCxnSpPr/>
          <p:nvPr/>
        </p:nvCxnSpPr>
        <p:spPr bwMode="auto">
          <a:xfrm>
            <a:off x="539552" y="5385600"/>
            <a:ext cx="47500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V="1">
            <a:off x="5004048" y="5536800"/>
            <a:ext cx="0" cy="295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2" name="文本框 31"/>
          <p:cNvSpPr txBox="1"/>
          <p:nvPr/>
        </p:nvSpPr>
        <p:spPr>
          <a:xfrm>
            <a:off x="4902902" y="5468630"/>
            <a:ext cx="67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V</a:t>
            </a:r>
            <a:r>
              <a:rPr lang="en-US" altLang="zh-CN" baseline="-25000" dirty="0" err="1" smtClean="0">
                <a:solidFill>
                  <a:srgbClr val="FF0000"/>
                </a:solidFill>
              </a:rPr>
              <a:t>cm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027211" y="5266855"/>
                <a:ext cx="626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𝒄𝒎</m:t>
                              </m:r>
                            </m:sub>
                          </m:sSub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211" y="5266855"/>
                <a:ext cx="626325" cy="276999"/>
              </a:xfrm>
              <a:prstGeom prst="rect">
                <a:avLst/>
              </a:prstGeom>
              <a:blipFill>
                <a:blip r:embed="rId31"/>
                <a:stretch>
                  <a:fillRect l="-6863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7" grpId="0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CBDD1A4-D450-4F2F-A945-3A5191D333F6}" type="slidenum">
              <a:rPr lang="zh-CN" altLang="en-US" b="0">
                <a:latin typeface="Arial" panose="020B0604020202020204" pitchFamily="34" charset="0"/>
              </a:rPr>
              <a:pPr eaLnBrk="1" hangingPunct="1"/>
              <a:t>12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37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1521" y="332656"/>
            <a:ext cx="8568952" cy="6408712"/>
          </a:xfrm>
        </p:spPr>
        <p:txBody>
          <a:bodyPr/>
          <a:lstStyle/>
          <a:p>
            <a:pPr marL="0" indent="0" algn="ctr" eaLnBrk="1" hangingPunct="1">
              <a:lnSpc>
                <a:spcPts val="3200"/>
              </a:lnSpc>
              <a:spcBef>
                <a:spcPct val="0"/>
              </a:spcBef>
              <a:buNone/>
            </a:pPr>
            <a:r>
              <a:rPr lang="zh-CN" altLang="en-US" sz="4000" b="1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结论</a:t>
            </a:r>
            <a:endParaRPr lang="en-US" altLang="zh-CN" sz="4000" b="1" kern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波振幅变化规律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波所占据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带宽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buClr>
                <a:srgbClr val="0000FF"/>
              </a:buClr>
              <a:buSzPct val="100000"/>
              <a:buNone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buClr>
                <a:srgbClr val="0000FF"/>
              </a:buClr>
              <a:buSzPct val="100000"/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buClr>
                <a:srgbClr val="0000FF"/>
              </a:buClr>
              <a:buSzPct val="100000"/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buClr>
                <a:srgbClr val="0000FF"/>
              </a:buClr>
              <a:buSzPct val="100000"/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幅度调制为线性调制。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80000"/>
              </a:lnSpc>
              <a:buClr>
                <a:srgbClr val="0000FF"/>
              </a:buClr>
              <a:buSzPct val="100000"/>
              <a:buNone/>
            </a:pP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80000"/>
              </a:lnSpc>
              <a:buClr>
                <a:srgbClr val="0000FF"/>
              </a:buClr>
              <a:buSzPct val="100000"/>
              <a:buNone/>
            </a:pPr>
            <a:endParaRPr lang="zh-CN" altLang="en-US" sz="33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33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3300" b="1" dirty="0" smtClean="0">
                <a:latin typeface="Times New Roman" panose="02020603050405020304" pitchFamily="18" charset="0"/>
              </a:rPr>
              <a:t>　</a:t>
            </a:r>
            <a:endParaRPr lang="zh-CN" altLang="en-US" sz="33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 smtClean="0"/>
              <a:t>　</a:t>
            </a:r>
          </a:p>
        </p:txBody>
      </p:sp>
      <p:graphicFrame>
        <p:nvGraphicFramePr>
          <p:cNvPr id="4372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609521"/>
              </p:ext>
            </p:extLst>
          </p:nvPr>
        </p:nvGraphicFramePr>
        <p:xfrm>
          <a:off x="3050634" y="4700671"/>
          <a:ext cx="3132348" cy="688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公式" r:id="rId3" imgW="1473120" imgH="393480" progId="Equation.3">
                  <p:embed/>
                </p:oleObj>
              </mc:Choice>
              <mc:Fallback>
                <p:oleObj name="公式" r:id="rId3" imgW="147312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634" y="4700671"/>
                        <a:ext cx="3132348" cy="688094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846740" y="2030554"/>
            <a:ext cx="7579816" cy="2520111"/>
            <a:chOff x="846740" y="2030554"/>
            <a:chExt cx="7579816" cy="2520111"/>
          </a:xfrm>
        </p:grpSpPr>
        <p:cxnSp>
          <p:nvCxnSpPr>
            <p:cNvPr id="3" name="直接箭头连接符 2"/>
            <p:cNvCxnSpPr/>
            <p:nvPr/>
          </p:nvCxnSpPr>
          <p:spPr bwMode="auto">
            <a:xfrm>
              <a:off x="1691680" y="4149080"/>
              <a:ext cx="626469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 bwMode="auto">
            <a:xfrm flipV="1">
              <a:off x="1691680" y="2204864"/>
              <a:ext cx="0" cy="194421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直接连接符 7"/>
            <p:cNvCxnSpPr/>
            <p:nvPr/>
          </p:nvCxnSpPr>
          <p:spPr bwMode="auto">
            <a:xfrm flipV="1">
              <a:off x="4716016" y="2204864"/>
              <a:ext cx="0" cy="19442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/>
            <p:cNvCxnSpPr/>
            <p:nvPr/>
          </p:nvCxnSpPr>
          <p:spPr bwMode="auto">
            <a:xfrm flipV="1">
              <a:off x="5148064" y="350100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 bwMode="auto">
            <a:xfrm flipV="1">
              <a:off x="4283968" y="350100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 bwMode="auto">
            <a:xfrm flipV="1">
              <a:off x="5508104" y="3248980"/>
              <a:ext cx="0" cy="9001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 bwMode="auto">
            <a:xfrm flipV="1">
              <a:off x="3923928" y="3248980"/>
              <a:ext cx="0" cy="9001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 bwMode="auto">
            <a:xfrm flipV="1">
              <a:off x="5868144" y="3825044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 bwMode="auto">
            <a:xfrm flipV="1">
              <a:off x="3563888" y="3825044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 bwMode="auto">
            <a:xfrm flipV="1">
              <a:off x="6228184" y="350100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 bwMode="auto">
            <a:xfrm flipV="1">
              <a:off x="3203848" y="350100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文本框 21"/>
            <p:cNvSpPr txBox="1"/>
            <p:nvPr/>
          </p:nvSpPr>
          <p:spPr>
            <a:xfrm>
              <a:off x="4701955" y="3162453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+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1</a:t>
              </a:r>
              <a:endParaRPr lang="zh-CN" altLang="en-US" sz="1600" baseline="-250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069025" y="4212111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+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2</a:t>
              </a:r>
              <a:endParaRPr lang="zh-CN" altLang="en-US" sz="1600" baseline="-25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29065" y="3360476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+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3</a:t>
              </a:r>
              <a:endParaRPr lang="zh-CN" altLang="en-US" sz="1600" baseline="-250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789105" y="4212111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+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4</a:t>
              </a:r>
              <a:endParaRPr lang="zh-CN" altLang="en-US" sz="1600" baseline="-250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831516" y="3173566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- 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1</a:t>
              </a:r>
              <a:endParaRPr lang="zh-CN" altLang="en-US" sz="1600" baseline="-250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13823" y="4170566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– 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2</a:t>
              </a:r>
              <a:endParaRPr lang="zh-CN" altLang="en-US" sz="1600" baseline="-250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131840" y="3462972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– 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3</a:t>
              </a:r>
              <a:endParaRPr lang="zh-CN" altLang="en-US" sz="1600" baseline="-250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757739" y="4168993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– 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4</a:t>
              </a:r>
              <a:endParaRPr lang="zh-CN" altLang="en-US" sz="1600" baseline="-25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548399" y="4042196"/>
              <a:ext cx="878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2400" dirty="0" smtClean="0"/>
                <a:t>ω</a:t>
              </a:r>
              <a:endParaRPr lang="zh-CN" altLang="en-US" sz="2400" baseline="-25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6740" y="2030554"/>
              <a:ext cx="878157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aseline="-25000" dirty="0" smtClean="0"/>
                <a:t>幅度</a:t>
              </a:r>
              <a:endParaRPr lang="zh-CN" altLang="en-US" sz="3200" baseline="-25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15452" y="4042195"/>
              <a:ext cx="878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0</a:t>
              </a:r>
              <a:endParaRPr lang="zh-CN" altLang="en-US" sz="2400" baseline="-25000" dirty="0"/>
            </a:p>
          </p:txBody>
        </p:sp>
        <p:sp>
          <p:nvSpPr>
            <p:cNvPr id="23" name="左大括号 22"/>
            <p:cNvSpPr/>
            <p:nvPr/>
          </p:nvSpPr>
          <p:spPr bwMode="auto">
            <a:xfrm rot="5400000">
              <a:off x="5555382" y="2180135"/>
              <a:ext cx="306066" cy="1327569"/>
            </a:xfrm>
            <a:prstGeom prst="leftBrac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7" name="左大括号 36"/>
            <p:cNvSpPr/>
            <p:nvPr/>
          </p:nvSpPr>
          <p:spPr bwMode="auto">
            <a:xfrm rot="5400000">
              <a:off x="3592324" y="2178562"/>
              <a:ext cx="306066" cy="1327569"/>
            </a:xfrm>
            <a:prstGeom prst="leftBrac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7404" y="2307100"/>
              <a:ext cx="1172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上边频带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59147" y="2307100"/>
              <a:ext cx="1172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下边频带</a:t>
              </a:r>
              <a:endParaRPr lang="zh-CN" altLang="en-US" dirty="0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0A8B22-581F-40D8-8E3F-C8984C51345C}" type="slidenum">
              <a:rPr lang="zh-CN" altLang="en-US" b="0">
                <a:latin typeface="Arial" panose="020B0604020202020204" pitchFamily="34" charset="0"/>
              </a:rPr>
              <a:pPr eaLnBrk="1" hangingPunct="1"/>
              <a:t>13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7543800" cy="652463"/>
          </a:xfrm>
        </p:spPr>
        <p:txBody>
          <a:bodyPr/>
          <a:lstStyle/>
          <a:p>
            <a:pPr algn="ctr" eaLnBrk="1" hangingPunct="1"/>
            <a:r>
              <a:rPr lang="en-US" altLang="zh-CN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调制电路组成模型</a:t>
            </a:r>
          </a:p>
        </p:txBody>
      </p:sp>
      <p:graphicFrame>
        <p:nvGraphicFramePr>
          <p:cNvPr id="512004" name="Object 4"/>
          <p:cNvGraphicFramePr>
            <a:graphicFrameLocks noChangeAspect="1"/>
          </p:cNvGraphicFramePr>
          <p:nvPr/>
        </p:nvGraphicFramePr>
        <p:xfrm>
          <a:off x="1331913" y="981075"/>
          <a:ext cx="6834187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" name="公式" r:id="rId3" imgW="2590560" imgH="698400" progId="Equation.3">
                  <p:embed/>
                </p:oleObj>
              </mc:Choice>
              <mc:Fallback>
                <p:oleObj name="公式" r:id="rId3" imgW="2590560" imgH="698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981075"/>
                        <a:ext cx="6834187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0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78643" y="2863057"/>
            <a:ext cx="8839200" cy="968375"/>
          </a:xfrm>
          <a:noFill/>
        </p:spPr>
        <p:txBody>
          <a:bodyPr/>
          <a:lstStyle/>
          <a:p>
            <a:pPr eaLnBrk="1" hangingPunct="1">
              <a:lnSpc>
                <a:spcPts val="3600"/>
              </a:lnSpc>
            </a:pPr>
            <a:r>
              <a:rPr lang="zh-CN" altLang="en-US" sz="2400" b="1" dirty="0" smtClean="0"/>
              <a:t>它是由载波和载波与调制信号相乘的两部分组成。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400" b="1" dirty="0" smtClean="0"/>
              <a:t>可以得到实现标准调幅的两种方案，如下图所示：</a:t>
            </a:r>
            <a:endParaRPr lang="en-US" altLang="zh-CN" sz="2400" b="1" dirty="0" smtClean="0"/>
          </a:p>
        </p:txBody>
      </p:sp>
      <p:grpSp>
        <p:nvGrpSpPr>
          <p:cNvPr id="2" name="Group 7"/>
          <p:cNvGrpSpPr>
            <a:grpSpLocks noChangeAspect="1"/>
          </p:cNvGrpSpPr>
          <p:nvPr/>
        </p:nvGrpSpPr>
        <p:grpSpPr bwMode="auto">
          <a:xfrm>
            <a:off x="-36513" y="3644900"/>
            <a:ext cx="9144001" cy="3048000"/>
            <a:chOff x="23" y="572"/>
            <a:chExt cx="5760" cy="1920"/>
          </a:xfrm>
        </p:grpSpPr>
        <p:sp>
          <p:nvSpPr>
            <p:cNvPr id="5127" name="AutoShape 8"/>
            <p:cNvSpPr>
              <a:spLocks noChangeAspect="1" noChangeArrowheads="1" noTextEdit="1"/>
            </p:cNvSpPr>
            <p:nvPr/>
          </p:nvSpPr>
          <p:spPr bwMode="auto">
            <a:xfrm>
              <a:off x="23" y="572"/>
              <a:ext cx="5760" cy="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28" name="Group 9"/>
            <p:cNvGrpSpPr>
              <a:grpSpLocks/>
            </p:cNvGrpSpPr>
            <p:nvPr/>
          </p:nvGrpSpPr>
          <p:grpSpPr bwMode="auto">
            <a:xfrm>
              <a:off x="143" y="761"/>
              <a:ext cx="5609" cy="1694"/>
              <a:chOff x="143" y="761"/>
              <a:chExt cx="5609" cy="1694"/>
            </a:xfrm>
          </p:grpSpPr>
          <p:sp>
            <p:nvSpPr>
              <p:cNvPr id="5153" name="Freeform 10"/>
              <p:cNvSpPr>
                <a:spLocks/>
              </p:cNvSpPr>
              <p:nvPr/>
            </p:nvSpPr>
            <p:spPr bwMode="auto">
              <a:xfrm>
                <a:off x="3718" y="978"/>
                <a:ext cx="299" cy="327"/>
              </a:xfrm>
              <a:custGeom>
                <a:avLst/>
                <a:gdLst>
                  <a:gd name="T0" fmla="*/ 149 w 598"/>
                  <a:gd name="T1" fmla="*/ 73 h 655"/>
                  <a:gd name="T2" fmla="*/ 147 w 598"/>
                  <a:gd name="T3" fmla="*/ 61 h 655"/>
                  <a:gd name="T4" fmla="*/ 144 w 598"/>
                  <a:gd name="T5" fmla="*/ 50 h 655"/>
                  <a:gd name="T6" fmla="*/ 139 w 598"/>
                  <a:gd name="T7" fmla="*/ 39 h 655"/>
                  <a:gd name="T8" fmla="*/ 133 w 598"/>
                  <a:gd name="T9" fmla="*/ 30 h 655"/>
                  <a:gd name="T10" fmla="*/ 125 w 598"/>
                  <a:gd name="T11" fmla="*/ 21 h 655"/>
                  <a:gd name="T12" fmla="*/ 116 w 598"/>
                  <a:gd name="T13" fmla="*/ 14 h 655"/>
                  <a:gd name="T14" fmla="*/ 107 w 598"/>
                  <a:gd name="T15" fmla="*/ 8 h 655"/>
                  <a:gd name="T16" fmla="*/ 96 w 598"/>
                  <a:gd name="T17" fmla="*/ 3 h 655"/>
                  <a:gd name="T18" fmla="*/ 86 w 598"/>
                  <a:gd name="T19" fmla="*/ 1 h 655"/>
                  <a:gd name="T20" fmla="*/ 75 w 598"/>
                  <a:gd name="T21" fmla="*/ 0 h 655"/>
                  <a:gd name="T22" fmla="*/ 63 w 598"/>
                  <a:gd name="T23" fmla="*/ 1 h 655"/>
                  <a:gd name="T24" fmla="*/ 52 w 598"/>
                  <a:gd name="T25" fmla="*/ 3 h 655"/>
                  <a:gd name="T26" fmla="*/ 42 w 598"/>
                  <a:gd name="T27" fmla="*/ 8 h 655"/>
                  <a:gd name="T28" fmla="*/ 33 w 598"/>
                  <a:gd name="T29" fmla="*/ 14 h 655"/>
                  <a:gd name="T30" fmla="*/ 24 w 598"/>
                  <a:gd name="T31" fmla="*/ 21 h 655"/>
                  <a:gd name="T32" fmla="*/ 17 w 598"/>
                  <a:gd name="T33" fmla="*/ 30 h 655"/>
                  <a:gd name="T34" fmla="*/ 10 w 598"/>
                  <a:gd name="T35" fmla="*/ 39 h 655"/>
                  <a:gd name="T36" fmla="*/ 6 w 598"/>
                  <a:gd name="T37" fmla="*/ 50 h 655"/>
                  <a:gd name="T38" fmla="*/ 2 w 598"/>
                  <a:gd name="T39" fmla="*/ 61 h 655"/>
                  <a:gd name="T40" fmla="*/ 1 w 598"/>
                  <a:gd name="T41" fmla="*/ 73 h 655"/>
                  <a:gd name="T42" fmla="*/ 0 w 598"/>
                  <a:gd name="T43" fmla="*/ 86 h 655"/>
                  <a:gd name="T44" fmla="*/ 1 w 598"/>
                  <a:gd name="T45" fmla="*/ 98 h 655"/>
                  <a:gd name="T46" fmla="*/ 5 w 598"/>
                  <a:gd name="T47" fmla="*/ 109 h 655"/>
                  <a:gd name="T48" fmla="*/ 9 w 598"/>
                  <a:gd name="T49" fmla="*/ 120 h 655"/>
                  <a:gd name="T50" fmla="*/ 14 w 598"/>
                  <a:gd name="T51" fmla="*/ 130 h 655"/>
                  <a:gd name="T52" fmla="*/ 22 w 598"/>
                  <a:gd name="T53" fmla="*/ 139 h 655"/>
                  <a:gd name="T54" fmla="*/ 29 w 598"/>
                  <a:gd name="T55" fmla="*/ 147 h 655"/>
                  <a:gd name="T56" fmla="*/ 39 w 598"/>
                  <a:gd name="T57" fmla="*/ 153 h 655"/>
                  <a:gd name="T58" fmla="*/ 49 w 598"/>
                  <a:gd name="T59" fmla="*/ 158 h 655"/>
                  <a:gd name="T60" fmla="*/ 59 w 598"/>
                  <a:gd name="T61" fmla="*/ 162 h 655"/>
                  <a:gd name="T62" fmla="*/ 71 w 598"/>
                  <a:gd name="T63" fmla="*/ 163 h 655"/>
                  <a:gd name="T64" fmla="*/ 82 w 598"/>
                  <a:gd name="T65" fmla="*/ 163 h 655"/>
                  <a:gd name="T66" fmla="*/ 93 w 598"/>
                  <a:gd name="T67" fmla="*/ 161 h 655"/>
                  <a:gd name="T68" fmla="*/ 103 w 598"/>
                  <a:gd name="T69" fmla="*/ 157 h 655"/>
                  <a:gd name="T70" fmla="*/ 113 w 598"/>
                  <a:gd name="T71" fmla="*/ 152 h 655"/>
                  <a:gd name="T72" fmla="*/ 122 w 598"/>
                  <a:gd name="T73" fmla="*/ 145 h 655"/>
                  <a:gd name="T74" fmla="*/ 131 w 598"/>
                  <a:gd name="T75" fmla="*/ 137 h 655"/>
                  <a:gd name="T76" fmla="*/ 137 w 598"/>
                  <a:gd name="T77" fmla="*/ 127 h 655"/>
                  <a:gd name="T78" fmla="*/ 142 w 598"/>
                  <a:gd name="T79" fmla="*/ 117 h 655"/>
                  <a:gd name="T80" fmla="*/ 147 w 598"/>
                  <a:gd name="T81" fmla="*/ 106 h 655"/>
                  <a:gd name="T82" fmla="*/ 149 w 598"/>
                  <a:gd name="T83" fmla="*/ 94 h 655"/>
                  <a:gd name="T84" fmla="*/ 150 w 598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8"/>
                  <a:gd name="T130" fmla="*/ 0 h 655"/>
                  <a:gd name="T131" fmla="*/ 598 w 598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8" h="655">
                    <a:moveTo>
                      <a:pt x="598" y="327"/>
                    </a:moveTo>
                    <a:lnTo>
                      <a:pt x="598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2" y="262"/>
                    </a:lnTo>
                    <a:lnTo>
                      <a:pt x="588" y="246"/>
                    </a:lnTo>
                    <a:lnTo>
                      <a:pt x="585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5"/>
                    </a:lnTo>
                    <a:lnTo>
                      <a:pt x="561" y="171"/>
                    </a:lnTo>
                    <a:lnTo>
                      <a:pt x="554" y="158"/>
                    </a:lnTo>
                    <a:lnTo>
                      <a:pt x="546" y="144"/>
                    </a:lnTo>
                    <a:lnTo>
                      <a:pt x="539" y="132"/>
                    </a:lnTo>
                    <a:lnTo>
                      <a:pt x="530" y="120"/>
                    </a:lnTo>
                    <a:lnTo>
                      <a:pt x="521" y="107"/>
                    </a:lnTo>
                    <a:lnTo>
                      <a:pt x="510" y="95"/>
                    </a:lnTo>
                    <a:lnTo>
                      <a:pt x="500" y="84"/>
                    </a:lnTo>
                    <a:lnTo>
                      <a:pt x="489" y="74"/>
                    </a:lnTo>
                    <a:lnTo>
                      <a:pt x="477" y="65"/>
                    </a:lnTo>
                    <a:lnTo>
                      <a:pt x="466" y="56"/>
                    </a:lnTo>
                    <a:lnTo>
                      <a:pt x="453" y="48"/>
                    </a:lnTo>
                    <a:lnTo>
                      <a:pt x="442" y="39"/>
                    </a:lnTo>
                    <a:lnTo>
                      <a:pt x="429" y="32"/>
                    </a:lnTo>
                    <a:lnTo>
                      <a:pt x="414" y="25"/>
                    </a:lnTo>
                    <a:lnTo>
                      <a:pt x="401" y="20"/>
                    </a:lnTo>
                    <a:lnTo>
                      <a:pt x="387" y="14"/>
                    </a:lnTo>
                    <a:lnTo>
                      <a:pt x="374" y="11"/>
                    </a:lnTo>
                    <a:lnTo>
                      <a:pt x="359" y="7"/>
                    </a:lnTo>
                    <a:lnTo>
                      <a:pt x="345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8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4" y="11"/>
                    </a:lnTo>
                    <a:lnTo>
                      <a:pt x="209" y="14"/>
                    </a:lnTo>
                    <a:lnTo>
                      <a:pt x="196" y="20"/>
                    </a:lnTo>
                    <a:lnTo>
                      <a:pt x="181" y="25"/>
                    </a:lnTo>
                    <a:lnTo>
                      <a:pt x="169" y="32"/>
                    </a:lnTo>
                    <a:lnTo>
                      <a:pt x="156" y="39"/>
                    </a:lnTo>
                    <a:lnTo>
                      <a:pt x="143" y="48"/>
                    </a:lnTo>
                    <a:lnTo>
                      <a:pt x="132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8" y="95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9" y="132"/>
                    </a:lnTo>
                    <a:lnTo>
                      <a:pt x="51" y="144"/>
                    </a:lnTo>
                    <a:lnTo>
                      <a:pt x="42" y="158"/>
                    </a:lnTo>
                    <a:lnTo>
                      <a:pt x="35" y="171"/>
                    </a:lnTo>
                    <a:lnTo>
                      <a:pt x="29" y="185"/>
                    </a:lnTo>
                    <a:lnTo>
                      <a:pt x="24" y="200"/>
                    </a:lnTo>
                    <a:lnTo>
                      <a:pt x="18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8" y="439"/>
                    </a:lnTo>
                    <a:lnTo>
                      <a:pt x="24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51" y="511"/>
                    </a:lnTo>
                    <a:lnTo>
                      <a:pt x="59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8" y="559"/>
                    </a:lnTo>
                    <a:lnTo>
                      <a:pt x="97" y="569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2" y="599"/>
                    </a:lnTo>
                    <a:lnTo>
                      <a:pt x="143" y="608"/>
                    </a:lnTo>
                    <a:lnTo>
                      <a:pt x="156" y="615"/>
                    </a:lnTo>
                    <a:lnTo>
                      <a:pt x="169" y="622"/>
                    </a:lnTo>
                    <a:lnTo>
                      <a:pt x="181" y="629"/>
                    </a:lnTo>
                    <a:lnTo>
                      <a:pt x="196" y="634"/>
                    </a:lnTo>
                    <a:lnTo>
                      <a:pt x="209" y="639"/>
                    </a:lnTo>
                    <a:lnTo>
                      <a:pt x="224" y="645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8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5" y="652"/>
                    </a:lnTo>
                    <a:lnTo>
                      <a:pt x="359" y="648"/>
                    </a:lnTo>
                    <a:lnTo>
                      <a:pt x="374" y="645"/>
                    </a:lnTo>
                    <a:lnTo>
                      <a:pt x="387" y="639"/>
                    </a:lnTo>
                    <a:lnTo>
                      <a:pt x="401" y="634"/>
                    </a:lnTo>
                    <a:lnTo>
                      <a:pt x="414" y="629"/>
                    </a:lnTo>
                    <a:lnTo>
                      <a:pt x="429" y="622"/>
                    </a:lnTo>
                    <a:lnTo>
                      <a:pt x="442" y="615"/>
                    </a:lnTo>
                    <a:lnTo>
                      <a:pt x="453" y="608"/>
                    </a:lnTo>
                    <a:lnTo>
                      <a:pt x="466" y="599"/>
                    </a:lnTo>
                    <a:lnTo>
                      <a:pt x="477" y="590"/>
                    </a:lnTo>
                    <a:lnTo>
                      <a:pt x="489" y="580"/>
                    </a:lnTo>
                    <a:lnTo>
                      <a:pt x="500" y="569"/>
                    </a:lnTo>
                    <a:lnTo>
                      <a:pt x="510" y="559"/>
                    </a:lnTo>
                    <a:lnTo>
                      <a:pt x="521" y="548"/>
                    </a:lnTo>
                    <a:lnTo>
                      <a:pt x="530" y="536"/>
                    </a:lnTo>
                    <a:lnTo>
                      <a:pt x="539" y="523"/>
                    </a:lnTo>
                    <a:lnTo>
                      <a:pt x="546" y="511"/>
                    </a:lnTo>
                    <a:lnTo>
                      <a:pt x="554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39"/>
                    </a:lnTo>
                    <a:lnTo>
                      <a:pt x="585" y="425"/>
                    </a:lnTo>
                    <a:lnTo>
                      <a:pt x="588" y="409"/>
                    </a:lnTo>
                    <a:lnTo>
                      <a:pt x="592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8" y="344"/>
                    </a:lnTo>
                    <a:lnTo>
                      <a:pt x="598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" name="Freeform 11"/>
              <p:cNvSpPr>
                <a:spLocks/>
              </p:cNvSpPr>
              <p:nvPr/>
            </p:nvSpPr>
            <p:spPr bwMode="auto">
              <a:xfrm>
                <a:off x="3718" y="978"/>
                <a:ext cx="299" cy="327"/>
              </a:xfrm>
              <a:custGeom>
                <a:avLst/>
                <a:gdLst>
                  <a:gd name="T0" fmla="*/ 149 w 598"/>
                  <a:gd name="T1" fmla="*/ 73 h 655"/>
                  <a:gd name="T2" fmla="*/ 147 w 598"/>
                  <a:gd name="T3" fmla="*/ 61 h 655"/>
                  <a:gd name="T4" fmla="*/ 144 w 598"/>
                  <a:gd name="T5" fmla="*/ 50 h 655"/>
                  <a:gd name="T6" fmla="*/ 139 w 598"/>
                  <a:gd name="T7" fmla="*/ 39 h 655"/>
                  <a:gd name="T8" fmla="*/ 133 w 598"/>
                  <a:gd name="T9" fmla="*/ 30 h 655"/>
                  <a:gd name="T10" fmla="*/ 125 w 598"/>
                  <a:gd name="T11" fmla="*/ 21 h 655"/>
                  <a:gd name="T12" fmla="*/ 116 w 598"/>
                  <a:gd name="T13" fmla="*/ 14 h 655"/>
                  <a:gd name="T14" fmla="*/ 107 w 598"/>
                  <a:gd name="T15" fmla="*/ 8 h 655"/>
                  <a:gd name="T16" fmla="*/ 96 w 598"/>
                  <a:gd name="T17" fmla="*/ 3 h 655"/>
                  <a:gd name="T18" fmla="*/ 86 w 598"/>
                  <a:gd name="T19" fmla="*/ 1 h 655"/>
                  <a:gd name="T20" fmla="*/ 75 w 598"/>
                  <a:gd name="T21" fmla="*/ 0 h 655"/>
                  <a:gd name="T22" fmla="*/ 63 w 598"/>
                  <a:gd name="T23" fmla="*/ 1 h 655"/>
                  <a:gd name="T24" fmla="*/ 52 w 598"/>
                  <a:gd name="T25" fmla="*/ 3 h 655"/>
                  <a:gd name="T26" fmla="*/ 42 w 598"/>
                  <a:gd name="T27" fmla="*/ 8 h 655"/>
                  <a:gd name="T28" fmla="*/ 33 w 598"/>
                  <a:gd name="T29" fmla="*/ 14 h 655"/>
                  <a:gd name="T30" fmla="*/ 24 w 598"/>
                  <a:gd name="T31" fmla="*/ 21 h 655"/>
                  <a:gd name="T32" fmla="*/ 17 w 598"/>
                  <a:gd name="T33" fmla="*/ 30 h 655"/>
                  <a:gd name="T34" fmla="*/ 10 w 598"/>
                  <a:gd name="T35" fmla="*/ 39 h 655"/>
                  <a:gd name="T36" fmla="*/ 6 w 598"/>
                  <a:gd name="T37" fmla="*/ 50 h 655"/>
                  <a:gd name="T38" fmla="*/ 2 w 598"/>
                  <a:gd name="T39" fmla="*/ 61 h 655"/>
                  <a:gd name="T40" fmla="*/ 1 w 598"/>
                  <a:gd name="T41" fmla="*/ 73 h 655"/>
                  <a:gd name="T42" fmla="*/ 0 w 598"/>
                  <a:gd name="T43" fmla="*/ 86 h 655"/>
                  <a:gd name="T44" fmla="*/ 1 w 598"/>
                  <a:gd name="T45" fmla="*/ 98 h 655"/>
                  <a:gd name="T46" fmla="*/ 5 w 598"/>
                  <a:gd name="T47" fmla="*/ 109 h 655"/>
                  <a:gd name="T48" fmla="*/ 9 w 598"/>
                  <a:gd name="T49" fmla="*/ 120 h 655"/>
                  <a:gd name="T50" fmla="*/ 14 w 598"/>
                  <a:gd name="T51" fmla="*/ 130 h 655"/>
                  <a:gd name="T52" fmla="*/ 22 w 598"/>
                  <a:gd name="T53" fmla="*/ 139 h 655"/>
                  <a:gd name="T54" fmla="*/ 29 w 598"/>
                  <a:gd name="T55" fmla="*/ 147 h 655"/>
                  <a:gd name="T56" fmla="*/ 39 w 598"/>
                  <a:gd name="T57" fmla="*/ 153 h 655"/>
                  <a:gd name="T58" fmla="*/ 49 w 598"/>
                  <a:gd name="T59" fmla="*/ 158 h 655"/>
                  <a:gd name="T60" fmla="*/ 59 w 598"/>
                  <a:gd name="T61" fmla="*/ 162 h 655"/>
                  <a:gd name="T62" fmla="*/ 71 w 598"/>
                  <a:gd name="T63" fmla="*/ 163 h 655"/>
                  <a:gd name="T64" fmla="*/ 82 w 598"/>
                  <a:gd name="T65" fmla="*/ 163 h 655"/>
                  <a:gd name="T66" fmla="*/ 93 w 598"/>
                  <a:gd name="T67" fmla="*/ 161 h 655"/>
                  <a:gd name="T68" fmla="*/ 103 w 598"/>
                  <a:gd name="T69" fmla="*/ 157 h 655"/>
                  <a:gd name="T70" fmla="*/ 113 w 598"/>
                  <a:gd name="T71" fmla="*/ 152 h 655"/>
                  <a:gd name="T72" fmla="*/ 122 w 598"/>
                  <a:gd name="T73" fmla="*/ 145 h 655"/>
                  <a:gd name="T74" fmla="*/ 131 w 598"/>
                  <a:gd name="T75" fmla="*/ 137 h 655"/>
                  <a:gd name="T76" fmla="*/ 137 w 598"/>
                  <a:gd name="T77" fmla="*/ 127 h 655"/>
                  <a:gd name="T78" fmla="*/ 142 w 598"/>
                  <a:gd name="T79" fmla="*/ 117 h 655"/>
                  <a:gd name="T80" fmla="*/ 147 w 598"/>
                  <a:gd name="T81" fmla="*/ 106 h 655"/>
                  <a:gd name="T82" fmla="*/ 149 w 598"/>
                  <a:gd name="T83" fmla="*/ 94 h 655"/>
                  <a:gd name="T84" fmla="*/ 150 w 598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8"/>
                  <a:gd name="T130" fmla="*/ 0 h 655"/>
                  <a:gd name="T131" fmla="*/ 598 w 598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8" h="655">
                    <a:moveTo>
                      <a:pt x="598" y="327"/>
                    </a:moveTo>
                    <a:lnTo>
                      <a:pt x="598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2" y="262"/>
                    </a:lnTo>
                    <a:lnTo>
                      <a:pt x="588" y="246"/>
                    </a:lnTo>
                    <a:lnTo>
                      <a:pt x="585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5"/>
                    </a:lnTo>
                    <a:lnTo>
                      <a:pt x="561" y="171"/>
                    </a:lnTo>
                    <a:lnTo>
                      <a:pt x="554" y="158"/>
                    </a:lnTo>
                    <a:lnTo>
                      <a:pt x="546" y="144"/>
                    </a:lnTo>
                    <a:lnTo>
                      <a:pt x="539" y="132"/>
                    </a:lnTo>
                    <a:lnTo>
                      <a:pt x="530" y="120"/>
                    </a:lnTo>
                    <a:lnTo>
                      <a:pt x="521" y="107"/>
                    </a:lnTo>
                    <a:lnTo>
                      <a:pt x="510" y="95"/>
                    </a:lnTo>
                    <a:lnTo>
                      <a:pt x="500" y="84"/>
                    </a:lnTo>
                    <a:lnTo>
                      <a:pt x="489" y="74"/>
                    </a:lnTo>
                    <a:lnTo>
                      <a:pt x="477" y="65"/>
                    </a:lnTo>
                    <a:lnTo>
                      <a:pt x="466" y="56"/>
                    </a:lnTo>
                    <a:lnTo>
                      <a:pt x="453" y="48"/>
                    </a:lnTo>
                    <a:lnTo>
                      <a:pt x="442" y="39"/>
                    </a:lnTo>
                    <a:lnTo>
                      <a:pt x="429" y="32"/>
                    </a:lnTo>
                    <a:lnTo>
                      <a:pt x="414" y="25"/>
                    </a:lnTo>
                    <a:lnTo>
                      <a:pt x="401" y="20"/>
                    </a:lnTo>
                    <a:lnTo>
                      <a:pt x="387" y="14"/>
                    </a:lnTo>
                    <a:lnTo>
                      <a:pt x="374" y="11"/>
                    </a:lnTo>
                    <a:lnTo>
                      <a:pt x="359" y="7"/>
                    </a:lnTo>
                    <a:lnTo>
                      <a:pt x="345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8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4" y="11"/>
                    </a:lnTo>
                    <a:lnTo>
                      <a:pt x="209" y="14"/>
                    </a:lnTo>
                    <a:lnTo>
                      <a:pt x="196" y="20"/>
                    </a:lnTo>
                    <a:lnTo>
                      <a:pt x="181" y="25"/>
                    </a:lnTo>
                    <a:lnTo>
                      <a:pt x="169" y="32"/>
                    </a:lnTo>
                    <a:lnTo>
                      <a:pt x="156" y="39"/>
                    </a:lnTo>
                    <a:lnTo>
                      <a:pt x="143" y="48"/>
                    </a:lnTo>
                    <a:lnTo>
                      <a:pt x="132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8" y="95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9" y="132"/>
                    </a:lnTo>
                    <a:lnTo>
                      <a:pt x="51" y="144"/>
                    </a:lnTo>
                    <a:lnTo>
                      <a:pt x="42" y="158"/>
                    </a:lnTo>
                    <a:lnTo>
                      <a:pt x="35" y="171"/>
                    </a:lnTo>
                    <a:lnTo>
                      <a:pt x="29" y="185"/>
                    </a:lnTo>
                    <a:lnTo>
                      <a:pt x="24" y="200"/>
                    </a:lnTo>
                    <a:lnTo>
                      <a:pt x="18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8" y="439"/>
                    </a:lnTo>
                    <a:lnTo>
                      <a:pt x="24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51" y="511"/>
                    </a:lnTo>
                    <a:lnTo>
                      <a:pt x="59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8" y="559"/>
                    </a:lnTo>
                    <a:lnTo>
                      <a:pt x="97" y="569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2" y="599"/>
                    </a:lnTo>
                    <a:lnTo>
                      <a:pt x="143" y="608"/>
                    </a:lnTo>
                    <a:lnTo>
                      <a:pt x="156" y="615"/>
                    </a:lnTo>
                    <a:lnTo>
                      <a:pt x="169" y="622"/>
                    </a:lnTo>
                    <a:lnTo>
                      <a:pt x="181" y="629"/>
                    </a:lnTo>
                    <a:lnTo>
                      <a:pt x="196" y="634"/>
                    </a:lnTo>
                    <a:lnTo>
                      <a:pt x="209" y="639"/>
                    </a:lnTo>
                    <a:lnTo>
                      <a:pt x="224" y="645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8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5" y="652"/>
                    </a:lnTo>
                    <a:lnTo>
                      <a:pt x="359" y="648"/>
                    </a:lnTo>
                    <a:lnTo>
                      <a:pt x="374" y="645"/>
                    </a:lnTo>
                    <a:lnTo>
                      <a:pt x="387" y="639"/>
                    </a:lnTo>
                    <a:lnTo>
                      <a:pt x="401" y="634"/>
                    </a:lnTo>
                    <a:lnTo>
                      <a:pt x="414" y="629"/>
                    </a:lnTo>
                    <a:lnTo>
                      <a:pt x="429" y="622"/>
                    </a:lnTo>
                    <a:lnTo>
                      <a:pt x="442" y="615"/>
                    </a:lnTo>
                    <a:lnTo>
                      <a:pt x="453" y="608"/>
                    </a:lnTo>
                    <a:lnTo>
                      <a:pt x="466" y="599"/>
                    </a:lnTo>
                    <a:lnTo>
                      <a:pt x="477" y="590"/>
                    </a:lnTo>
                    <a:lnTo>
                      <a:pt x="489" y="580"/>
                    </a:lnTo>
                    <a:lnTo>
                      <a:pt x="500" y="569"/>
                    </a:lnTo>
                    <a:lnTo>
                      <a:pt x="510" y="559"/>
                    </a:lnTo>
                    <a:lnTo>
                      <a:pt x="521" y="548"/>
                    </a:lnTo>
                    <a:lnTo>
                      <a:pt x="530" y="536"/>
                    </a:lnTo>
                    <a:lnTo>
                      <a:pt x="539" y="523"/>
                    </a:lnTo>
                    <a:lnTo>
                      <a:pt x="546" y="511"/>
                    </a:lnTo>
                    <a:lnTo>
                      <a:pt x="554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39"/>
                    </a:lnTo>
                    <a:lnTo>
                      <a:pt x="585" y="425"/>
                    </a:lnTo>
                    <a:lnTo>
                      <a:pt x="588" y="409"/>
                    </a:lnTo>
                    <a:lnTo>
                      <a:pt x="592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8" y="344"/>
                    </a:lnTo>
                    <a:lnTo>
                      <a:pt x="598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" name="Freeform 12"/>
              <p:cNvSpPr>
                <a:spLocks/>
              </p:cNvSpPr>
              <p:nvPr/>
            </p:nvSpPr>
            <p:spPr bwMode="auto">
              <a:xfrm>
                <a:off x="763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2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3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7"/>
                    </a:moveTo>
                    <a:lnTo>
                      <a:pt x="596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0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28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4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39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7" y="7"/>
                    </a:lnTo>
                    <a:lnTo>
                      <a:pt x="343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5" y="39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7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4" y="170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2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1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0" y="360"/>
                    </a:lnTo>
                    <a:lnTo>
                      <a:pt x="1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2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4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7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5" y="615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3" y="652"/>
                    </a:lnTo>
                    <a:lnTo>
                      <a:pt x="357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5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28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6" y="344"/>
                    </a:lnTo>
                    <a:lnTo>
                      <a:pt x="597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" name="Freeform 13"/>
              <p:cNvSpPr>
                <a:spLocks/>
              </p:cNvSpPr>
              <p:nvPr/>
            </p:nvSpPr>
            <p:spPr bwMode="auto">
              <a:xfrm>
                <a:off x="763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2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3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7"/>
                    </a:moveTo>
                    <a:lnTo>
                      <a:pt x="596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0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28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4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39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7" y="7"/>
                    </a:lnTo>
                    <a:lnTo>
                      <a:pt x="343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5" y="39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7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4" y="170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2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1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0" y="360"/>
                    </a:lnTo>
                    <a:lnTo>
                      <a:pt x="1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2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4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7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5" y="615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3" y="652"/>
                    </a:lnTo>
                    <a:lnTo>
                      <a:pt x="357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5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28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6" y="344"/>
                    </a:lnTo>
                    <a:lnTo>
                      <a:pt x="597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" name="Freeform 14"/>
              <p:cNvSpPr>
                <a:spLocks/>
              </p:cNvSpPr>
              <p:nvPr/>
            </p:nvSpPr>
            <p:spPr bwMode="auto">
              <a:xfrm>
                <a:off x="3759" y="1022"/>
                <a:ext cx="218" cy="238"/>
              </a:xfrm>
              <a:custGeom>
                <a:avLst/>
                <a:gdLst>
                  <a:gd name="T0" fmla="*/ 0 w 436"/>
                  <a:gd name="T1" fmla="*/ 112 h 476"/>
                  <a:gd name="T2" fmla="*/ 11 w 436"/>
                  <a:gd name="T3" fmla="*/ 119 h 476"/>
                  <a:gd name="T4" fmla="*/ 109 w 436"/>
                  <a:gd name="T5" fmla="*/ 11 h 476"/>
                  <a:gd name="T6" fmla="*/ 102 w 436"/>
                  <a:gd name="T7" fmla="*/ 0 h 476"/>
                  <a:gd name="T8" fmla="*/ 0 w 436"/>
                  <a:gd name="T9" fmla="*/ 112 h 476"/>
                  <a:gd name="T10" fmla="*/ 0 w 436"/>
                  <a:gd name="T11" fmla="*/ 112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6"/>
                  <a:gd name="T19" fmla="*/ 0 h 476"/>
                  <a:gd name="T20" fmla="*/ 436 w 436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6" h="476">
                    <a:moveTo>
                      <a:pt x="0" y="446"/>
                    </a:moveTo>
                    <a:lnTo>
                      <a:pt x="42" y="476"/>
                    </a:lnTo>
                    <a:lnTo>
                      <a:pt x="436" y="44"/>
                    </a:lnTo>
                    <a:lnTo>
                      <a:pt x="408" y="0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" name="Freeform 15"/>
              <p:cNvSpPr>
                <a:spLocks/>
              </p:cNvSpPr>
              <p:nvPr/>
            </p:nvSpPr>
            <p:spPr bwMode="auto">
              <a:xfrm>
                <a:off x="3759" y="1022"/>
                <a:ext cx="218" cy="238"/>
              </a:xfrm>
              <a:custGeom>
                <a:avLst/>
                <a:gdLst>
                  <a:gd name="T0" fmla="*/ 11 w 436"/>
                  <a:gd name="T1" fmla="*/ 0 h 476"/>
                  <a:gd name="T2" fmla="*/ 0 w 436"/>
                  <a:gd name="T3" fmla="*/ 11 h 476"/>
                  <a:gd name="T4" fmla="*/ 102 w 436"/>
                  <a:gd name="T5" fmla="*/ 119 h 476"/>
                  <a:gd name="T6" fmla="*/ 109 w 436"/>
                  <a:gd name="T7" fmla="*/ 112 h 476"/>
                  <a:gd name="T8" fmla="*/ 11 w 436"/>
                  <a:gd name="T9" fmla="*/ 0 h 476"/>
                  <a:gd name="T10" fmla="*/ 11 w 436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6"/>
                  <a:gd name="T19" fmla="*/ 0 h 476"/>
                  <a:gd name="T20" fmla="*/ 436 w 436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6" h="476">
                    <a:moveTo>
                      <a:pt x="42" y="0"/>
                    </a:moveTo>
                    <a:lnTo>
                      <a:pt x="0" y="44"/>
                    </a:lnTo>
                    <a:lnTo>
                      <a:pt x="408" y="476"/>
                    </a:lnTo>
                    <a:lnTo>
                      <a:pt x="436" y="446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" name="Rectangle 16"/>
              <p:cNvSpPr>
                <a:spLocks noChangeArrowheads="1"/>
              </p:cNvSpPr>
              <p:nvPr/>
            </p:nvSpPr>
            <p:spPr bwMode="auto">
              <a:xfrm>
                <a:off x="763" y="1565"/>
                <a:ext cx="29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60" name="Rectangle 17"/>
              <p:cNvSpPr>
                <a:spLocks noChangeArrowheads="1"/>
              </p:cNvSpPr>
              <p:nvPr/>
            </p:nvSpPr>
            <p:spPr bwMode="auto">
              <a:xfrm>
                <a:off x="899" y="1417"/>
                <a:ext cx="26" cy="32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61" name="Freeform 18"/>
              <p:cNvSpPr>
                <a:spLocks/>
              </p:cNvSpPr>
              <p:nvPr/>
            </p:nvSpPr>
            <p:spPr bwMode="auto">
              <a:xfrm>
                <a:off x="4622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3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4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2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8"/>
                    </a:moveTo>
                    <a:lnTo>
                      <a:pt x="597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2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30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6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40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9" y="7"/>
                    </a:lnTo>
                    <a:lnTo>
                      <a:pt x="344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6" y="40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6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5" y="172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2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8"/>
                    </a:lnTo>
                    <a:lnTo>
                      <a:pt x="0" y="344"/>
                    </a:lnTo>
                    <a:lnTo>
                      <a:pt x="0" y="362"/>
                    </a:lnTo>
                    <a:lnTo>
                      <a:pt x="2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6" y="616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4" y="652"/>
                    </a:lnTo>
                    <a:lnTo>
                      <a:pt x="359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6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30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2"/>
                    </a:lnTo>
                    <a:lnTo>
                      <a:pt x="597" y="344"/>
                    </a:lnTo>
                    <a:lnTo>
                      <a:pt x="597" y="328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" name="Freeform 19"/>
              <p:cNvSpPr>
                <a:spLocks/>
              </p:cNvSpPr>
              <p:nvPr/>
            </p:nvSpPr>
            <p:spPr bwMode="auto">
              <a:xfrm>
                <a:off x="4622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3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4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2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8"/>
                    </a:moveTo>
                    <a:lnTo>
                      <a:pt x="597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2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30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6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40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9" y="7"/>
                    </a:lnTo>
                    <a:lnTo>
                      <a:pt x="344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6" y="40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6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5" y="172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2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8"/>
                    </a:lnTo>
                    <a:lnTo>
                      <a:pt x="0" y="344"/>
                    </a:lnTo>
                    <a:lnTo>
                      <a:pt x="0" y="362"/>
                    </a:lnTo>
                    <a:lnTo>
                      <a:pt x="2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6" y="616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4" y="652"/>
                    </a:lnTo>
                    <a:lnTo>
                      <a:pt x="359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6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30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2"/>
                    </a:lnTo>
                    <a:lnTo>
                      <a:pt x="597" y="344"/>
                    </a:lnTo>
                    <a:lnTo>
                      <a:pt x="597" y="328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" name="Rectangle 20"/>
              <p:cNvSpPr>
                <a:spLocks noChangeArrowheads="1"/>
              </p:cNvSpPr>
              <p:nvPr/>
            </p:nvSpPr>
            <p:spPr bwMode="auto">
              <a:xfrm>
                <a:off x="4622" y="1566"/>
                <a:ext cx="29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64" name="Rectangle 21"/>
              <p:cNvSpPr>
                <a:spLocks noChangeArrowheads="1"/>
              </p:cNvSpPr>
              <p:nvPr/>
            </p:nvSpPr>
            <p:spPr bwMode="auto">
              <a:xfrm>
                <a:off x="4758" y="1417"/>
                <a:ext cx="28" cy="32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65" name="Freeform 22"/>
              <p:cNvSpPr>
                <a:spLocks/>
              </p:cNvSpPr>
              <p:nvPr/>
            </p:nvSpPr>
            <p:spPr bwMode="auto">
              <a:xfrm>
                <a:off x="1612" y="1417"/>
                <a:ext cx="306" cy="327"/>
              </a:xfrm>
              <a:custGeom>
                <a:avLst/>
                <a:gdLst>
                  <a:gd name="T0" fmla="*/ 152 w 613"/>
                  <a:gd name="T1" fmla="*/ 73 h 655"/>
                  <a:gd name="T2" fmla="*/ 150 w 613"/>
                  <a:gd name="T3" fmla="*/ 61 h 655"/>
                  <a:gd name="T4" fmla="*/ 147 w 613"/>
                  <a:gd name="T5" fmla="*/ 50 h 655"/>
                  <a:gd name="T6" fmla="*/ 141 w 613"/>
                  <a:gd name="T7" fmla="*/ 39 h 655"/>
                  <a:gd name="T8" fmla="*/ 135 w 613"/>
                  <a:gd name="T9" fmla="*/ 30 h 655"/>
                  <a:gd name="T10" fmla="*/ 128 w 613"/>
                  <a:gd name="T11" fmla="*/ 21 h 655"/>
                  <a:gd name="T12" fmla="*/ 119 w 613"/>
                  <a:gd name="T13" fmla="*/ 14 h 655"/>
                  <a:gd name="T14" fmla="*/ 109 w 613"/>
                  <a:gd name="T15" fmla="*/ 8 h 655"/>
                  <a:gd name="T16" fmla="*/ 99 w 613"/>
                  <a:gd name="T17" fmla="*/ 3 h 655"/>
                  <a:gd name="T18" fmla="*/ 88 w 613"/>
                  <a:gd name="T19" fmla="*/ 1 h 655"/>
                  <a:gd name="T20" fmla="*/ 76 w 613"/>
                  <a:gd name="T21" fmla="*/ 0 h 655"/>
                  <a:gd name="T22" fmla="*/ 64 w 613"/>
                  <a:gd name="T23" fmla="*/ 1 h 655"/>
                  <a:gd name="T24" fmla="*/ 53 w 613"/>
                  <a:gd name="T25" fmla="*/ 3 h 655"/>
                  <a:gd name="T26" fmla="*/ 43 w 613"/>
                  <a:gd name="T27" fmla="*/ 8 h 655"/>
                  <a:gd name="T28" fmla="*/ 34 w 613"/>
                  <a:gd name="T29" fmla="*/ 14 h 655"/>
                  <a:gd name="T30" fmla="*/ 25 w 613"/>
                  <a:gd name="T31" fmla="*/ 21 h 655"/>
                  <a:gd name="T32" fmla="*/ 17 w 613"/>
                  <a:gd name="T33" fmla="*/ 30 h 655"/>
                  <a:gd name="T34" fmla="*/ 11 w 613"/>
                  <a:gd name="T35" fmla="*/ 39 h 655"/>
                  <a:gd name="T36" fmla="*/ 6 w 613"/>
                  <a:gd name="T37" fmla="*/ 50 h 655"/>
                  <a:gd name="T38" fmla="*/ 2 w 613"/>
                  <a:gd name="T39" fmla="*/ 61 h 655"/>
                  <a:gd name="T40" fmla="*/ 0 w 613"/>
                  <a:gd name="T41" fmla="*/ 73 h 655"/>
                  <a:gd name="T42" fmla="*/ 0 w 613"/>
                  <a:gd name="T43" fmla="*/ 86 h 655"/>
                  <a:gd name="T44" fmla="*/ 1 w 613"/>
                  <a:gd name="T45" fmla="*/ 98 h 655"/>
                  <a:gd name="T46" fmla="*/ 4 w 613"/>
                  <a:gd name="T47" fmla="*/ 110 h 655"/>
                  <a:gd name="T48" fmla="*/ 9 w 613"/>
                  <a:gd name="T49" fmla="*/ 120 h 655"/>
                  <a:gd name="T50" fmla="*/ 15 w 613"/>
                  <a:gd name="T51" fmla="*/ 130 h 655"/>
                  <a:gd name="T52" fmla="*/ 22 w 613"/>
                  <a:gd name="T53" fmla="*/ 139 h 655"/>
                  <a:gd name="T54" fmla="*/ 30 w 613"/>
                  <a:gd name="T55" fmla="*/ 147 h 655"/>
                  <a:gd name="T56" fmla="*/ 40 w 613"/>
                  <a:gd name="T57" fmla="*/ 154 h 655"/>
                  <a:gd name="T58" fmla="*/ 50 w 613"/>
                  <a:gd name="T59" fmla="*/ 159 h 655"/>
                  <a:gd name="T60" fmla="*/ 61 w 613"/>
                  <a:gd name="T61" fmla="*/ 162 h 655"/>
                  <a:gd name="T62" fmla="*/ 72 w 613"/>
                  <a:gd name="T63" fmla="*/ 163 h 655"/>
                  <a:gd name="T64" fmla="*/ 84 w 613"/>
                  <a:gd name="T65" fmla="*/ 163 h 655"/>
                  <a:gd name="T66" fmla="*/ 95 w 613"/>
                  <a:gd name="T67" fmla="*/ 161 h 655"/>
                  <a:gd name="T68" fmla="*/ 106 w 613"/>
                  <a:gd name="T69" fmla="*/ 157 h 655"/>
                  <a:gd name="T70" fmla="*/ 116 w 613"/>
                  <a:gd name="T71" fmla="*/ 152 h 655"/>
                  <a:gd name="T72" fmla="*/ 125 w 613"/>
                  <a:gd name="T73" fmla="*/ 145 h 655"/>
                  <a:gd name="T74" fmla="*/ 133 w 613"/>
                  <a:gd name="T75" fmla="*/ 137 h 655"/>
                  <a:gd name="T76" fmla="*/ 140 w 613"/>
                  <a:gd name="T77" fmla="*/ 127 h 655"/>
                  <a:gd name="T78" fmla="*/ 145 w 613"/>
                  <a:gd name="T79" fmla="*/ 117 h 655"/>
                  <a:gd name="T80" fmla="*/ 149 w 613"/>
                  <a:gd name="T81" fmla="*/ 106 h 655"/>
                  <a:gd name="T82" fmla="*/ 152 w 613"/>
                  <a:gd name="T83" fmla="*/ 94 h 655"/>
                  <a:gd name="T84" fmla="*/ 153 w 613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3"/>
                  <a:gd name="T130" fmla="*/ 0 h 655"/>
                  <a:gd name="T131" fmla="*/ 613 w 613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3" h="655">
                    <a:moveTo>
                      <a:pt x="613" y="327"/>
                    </a:moveTo>
                    <a:lnTo>
                      <a:pt x="611" y="311"/>
                    </a:lnTo>
                    <a:lnTo>
                      <a:pt x="611" y="293"/>
                    </a:lnTo>
                    <a:lnTo>
                      <a:pt x="609" y="278"/>
                    </a:lnTo>
                    <a:lnTo>
                      <a:pt x="606" y="262"/>
                    </a:lnTo>
                    <a:lnTo>
                      <a:pt x="602" y="246"/>
                    </a:lnTo>
                    <a:lnTo>
                      <a:pt x="598" y="230"/>
                    </a:lnTo>
                    <a:lnTo>
                      <a:pt x="595" y="214"/>
                    </a:lnTo>
                    <a:lnTo>
                      <a:pt x="589" y="200"/>
                    </a:lnTo>
                    <a:lnTo>
                      <a:pt x="582" y="186"/>
                    </a:lnTo>
                    <a:lnTo>
                      <a:pt x="574" y="170"/>
                    </a:lnTo>
                    <a:lnTo>
                      <a:pt x="567" y="158"/>
                    </a:lnTo>
                    <a:lnTo>
                      <a:pt x="560" y="144"/>
                    </a:lnTo>
                    <a:lnTo>
                      <a:pt x="551" y="132"/>
                    </a:lnTo>
                    <a:lnTo>
                      <a:pt x="543" y="120"/>
                    </a:lnTo>
                    <a:lnTo>
                      <a:pt x="532" y="107"/>
                    </a:lnTo>
                    <a:lnTo>
                      <a:pt x="523" y="97"/>
                    </a:lnTo>
                    <a:lnTo>
                      <a:pt x="512" y="84"/>
                    </a:lnTo>
                    <a:lnTo>
                      <a:pt x="501" y="74"/>
                    </a:lnTo>
                    <a:lnTo>
                      <a:pt x="490" y="65"/>
                    </a:lnTo>
                    <a:lnTo>
                      <a:pt x="477" y="56"/>
                    </a:lnTo>
                    <a:lnTo>
                      <a:pt x="464" y="48"/>
                    </a:lnTo>
                    <a:lnTo>
                      <a:pt x="452" y="39"/>
                    </a:lnTo>
                    <a:lnTo>
                      <a:pt x="439" y="32"/>
                    </a:lnTo>
                    <a:lnTo>
                      <a:pt x="426" y="26"/>
                    </a:lnTo>
                    <a:lnTo>
                      <a:pt x="411" y="19"/>
                    </a:lnTo>
                    <a:lnTo>
                      <a:pt x="397" y="14"/>
                    </a:lnTo>
                    <a:lnTo>
                      <a:pt x="382" y="11"/>
                    </a:lnTo>
                    <a:lnTo>
                      <a:pt x="367" y="7"/>
                    </a:lnTo>
                    <a:lnTo>
                      <a:pt x="353" y="4"/>
                    </a:lnTo>
                    <a:lnTo>
                      <a:pt x="338" y="2"/>
                    </a:lnTo>
                    <a:lnTo>
                      <a:pt x="321" y="0"/>
                    </a:lnTo>
                    <a:lnTo>
                      <a:pt x="307" y="0"/>
                    </a:lnTo>
                    <a:lnTo>
                      <a:pt x="290" y="0"/>
                    </a:lnTo>
                    <a:lnTo>
                      <a:pt x="276" y="2"/>
                    </a:lnTo>
                    <a:lnTo>
                      <a:pt x="259" y="4"/>
                    </a:lnTo>
                    <a:lnTo>
                      <a:pt x="244" y="7"/>
                    </a:lnTo>
                    <a:lnTo>
                      <a:pt x="230" y="11"/>
                    </a:lnTo>
                    <a:lnTo>
                      <a:pt x="215" y="14"/>
                    </a:lnTo>
                    <a:lnTo>
                      <a:pt x="200" y="19"/>
                    </a:lnTo>
                    <a:lnTo>
                      <a:pt x="188" y="26"/>
                    </a:lnTo>
                    <a:lnTo>
                      <a:pt x="175" y="32"/>
                    </a:lnTo>
                    <a:lnTo>
                      <a:pt x="160" y="39"/>
                    </a:lnTo>
                    <a:lnTo>
                      <a:pt x="147" y="48"/>
                    </a:lnTo>
                    <a:lnTo>
                      <a:pt x="136" y="56"/>
                    </a:lnTo>
                    <a:lnTo>
                      <a:pt x="123" y="65"/>
                    </a:lnTo>
                    <a:lnTo>
                      <a:pt x="112" y="74"/>
                    </a:lnTo>
                    <a:lnTo>
                      <a:pt x="101" y="84"/>
                    </a:lnTo>
                    <a:lnTo>
                      <a:pt x="90" y="97"/>
                    </a:lnTo>
                    <a:lnTo>
                      <a:pt x="79" y="107"/>
                    </a:lnTo>
                    <a:lnTo>
                      <a:pt x="70" y="120"/>
                    </a:lnTo>
                    <a:lnTo>
                      <a:pt x="61" y="132"/>
                    </a:lnTo>
                    <a:lnTo>
                      <a:pt x="54" y="144"/>
                    </a:lnTo>
                    <a:lnTo>
                      <a:pt x="44" y="158"/>
                    </a:lnTo>
                    <a:lnTo>
                      <a:pt x="37" y="170"/>
                    </a:lnTo>
                    <a:lnTo>
                      <a:pt x="30" y="186"/>
                    </a:lnTo>
                    <a:lnTo>
                      <a:pt x="24" y="200"/>
                    </a:lnTo>
                    <a:lnTo>
                      <a:pt x="19" y="214"/>
                    </a:lnTo>
                    <a:lnTo>
                      <a:pt x="15" y="230"/>
                    </a:lnTo>
                    <a:lnTo>
                      <a:pt x="10" y="246"/>
                    </a:lnTo>
                    <a:lnTo>
                      <a:pt x="6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6" y="393"/>
                    </a:lnTo>
                    <a:lnTo>
                      <a:pt x="10" y="409"/>
                    </a:lnTo>
                    <a:lnTo>
                      <a:pt x="15" y="425"/>
                    </a:lnTo>
                    <a:lnTo>
                      <a:pt x="19" y="441"/>
                    </a:lnTo>
                    <a:lnTo>
                      <a:pt x="24" y="455"/>
                    </a:lnTo>
                    <a:lnTo>
                      <a:pt x="30" y="469"/>
                    </a:lnTo>
                    <a:lnTo>
                      <a:pt x="37" y="483"/>
                    </a:lnTo>
                    <a:lnTo>
                      <a:pt x="44" y="497"/>
                    </a:lnTo>
                    <a:lnTo>
                      <a:pt x="54" y="511"/>
                    </a:lnTo>
                    <a:lnTo>
                      <a:pt x="61" y="523"/>
                    </a:lnTo>
                    <a:lnTo>
                      <a:pt x="70" y="536"/>
                    </a:lnTo>
                    <a:lnTo>
                      <a:pt x="79" y="548"/>
                    </a:lnTo>
                    <a:lnTo>
                      <a:pt x="90" y="558"/>
                    </a:lnTo>
                    <a:lnTo>
                      <a:pt x="101" y="571"/>
                    </a:lnTo>
                    <a:lnTo>
                      <a:pt x="112" y="580"/>
                    </a:lnTo>
                    <a:lnTo>
                      <a:pt x="123" y="590"/>
                    </a:lnTo>
                    <a:lnTo>
                      <a:pt x="136" y="599"/>
                    </a:lnTo>
                    <a:lnTo>
                      <a:pt x="147" y="608"/>
                    </a:lnTo>
                    <a:lnTo>
                      <a:pt x="160" y="616"/>
                    </a:lnTo>
                    <a:lnTo>
                      <a:pt x="175" y="623"/>
                    </a:lnTo>
                    <a:lnTo>
                      <a:pt x="188" y="629"/>
                    </a:lnTo>
                    <a:lnTo>
                      <a:pt x="200" y="636"/>
                    </a:lnTo>
                    <a:lnTo>
                      <a:pt x="215" y="641"/>
                    </a:lnTo>
                    <a:lnTo>
                      <a:pt x="230" y="644"/>
                    </a:lnTo>
                    <a:lnTo>
                      <a:pt x="244" y="648"/>
                    </a:lnTo>
                    <a:lnTo>
                      <a:pt x="259" y="652"/>
                    </a:lnTo>
                    <a:lnTo>
                      <a:pt x="276" y="653"/>
                    </a:lnTo>
                    <a:lnTo>
                      <a:pt x="290" y="655"/>
                    </a:lnTo>
                    <a:lnTo>
                      <a:pt x="307" y="655"/>
                    </a:lnTo>
                    <a:lnTo>
                      <a:pt x="321" y="655"/>
                    </a:lnTo>
                    <a:lnTo>
                      <a:pt x="338" y="653"/>
                    </a:lnTo>
                    <a:lnTo>
                      <a:pt x="353" y="652"/>
                    </a:lnTo>
                    <a:lnTo>
                      <a:pt x="367" y="648"/>
                    </a:lnTo>
                    <a:lnTo>
                      <a:pt x="382" y="644"/>
                    </a:lnTo>
                    <a:lnTo>
                      <a:pt x="397" y="641"/>
                    </a:lnTo>
                    <a:lnTo>
                      <a:pt x="411" y="636"/>
                    </a:lnTo>
                    <a:lnTo>
                      <a:pt x="426" y="629"/>
                    </a:lnTo>
                    <a:lnTo>
                      <a:pt x="439" y="623"/>
                    </a:lnTo>
                    <a:lnTo>
                      <a:pt x="452" y="616"/>
                    </a:lnTo>
                    <a:lnTo>
                      <a:pt x="464" y="608"/>
                    </a:lnTo>
                    <a:lnTo>
                      <a:pt x="477" y="599"/>
                    </a:lnTo>
                    <a:lnTo>
                      <a:pt x="490" y="590"/>
                    </a:lnTo>
                    <a:lnTo>
                      <a:pt x="501" y="580"/>
                    </a:lnTo>
                    <a:lnTo>
                      <a:pt x="512" y="571"/>
                    </a:lnTo>
                    <a:lnTo>
                      <a:pt x="523" y="558"/>
                    </a:lnTo>
                    <a:lnTo>
                      <a:pt x="532" y="548"/>
                    </a:lnTo>
                    <a:lnTo>
                      <a:pt x="543" y="536"/>
                    </a:lnTo>
                    <a:lnTo>
                      <a:pt x="551" y="523"/>
                    </a:lnTo>
                    <a:lnTo>
                      <a:pt x="560" y="511"/>
                    </a:lnTo>
                    <a:lnTo>
                      <a:pt x="567" y="497"/>
                    </a:lnTo>
                    <a:lnTo>
                      <a:pt x="574" y="483"/>
                    </a:lnTo>
                    <a:lnTo>
                      <a:pt x="582" y="469"/>
                    </a:lnTo>
                    <a:lnTo>
                      <a:pt x="589" y="455"/>
                    </a:lnTo>
                    <a:lnTo>
                      <a:pt x="595" y="441"/>
                    </a:lnTo>
                    <a:lnTo>
                      <a:pt x="598" y="425"/>
                    </a:lnTo>
                    <a:lnTo>
                      <a:pt x="602" y="409"/>
                    </a:lnTo>
                    <a:lnTo>
                      <a:pt x="606" y="393"/>
                    </a:lnTo>
                    <a:lnTo>
                      <a:pt x="609" y="378"/>
                    </a:lnTo>
                    <a:lnTo>
                      <a:pt x="611" y="360"/>
                    </a:lnTo>
                    <a:lnTo>
                      <a:pt x="611" y="344"/>
                    </a:lnTo>
                    <a:lnTo>
                      <a:pt x="613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" name="Freeform 23"/>
              <p:cNvSpPr>
                <a:spLocks/>
              </p:cNvSpPr>
              <p:nvPr/>
            </p:nvSpPr>
            <p:spPr bwMode="auto">
              <a:xfrm>
                <a:off x="1612" y="1417"/>
                <a:ext cx="306" cy="327"/>
              </a:xfrm>
              <a:custGeom>
                <a:avLst/>
                <a:gdLst>
                  <a:gd name="T0" fmla="*/ 152 w 613"/>
                  <a:gd name="T1" fmla="*/ 73 h 655"/>
                  <a:gd name="T2" fmla="*/ 150 w 613"/>
                  <a:gd name="T3" fmla="*/ 61 h 655"/>
                  <a:gd name="T4" fmla="*/ 147 w 613"/>
                  <a:gd name="T5" fmla="*/ 50 h 655"/>
                  <a:gd name="T6" fmla="*/ 141 w 613"/>
                  <a:gd name="T7" fmla="*/ 39 h 655"/>
                  <a:gd name="T8" fmla="*/ 135 w 613"/>
                  <a:gd name="T9" fmla="*/ 30 h 655"/>
                  <a:gd name="T10" fmla="*/ 128 w 613"/>
                  <a:gd name="T11" fmla="*/ 21 h 655"/>
                  <a:gd name="T12" fmla="*/ 119 w 613"/>
                  <a:gd name="T13" fmla="*/ 14 h 655"/>
                  <a:gd name="T14" fmla="*/ 109 w 613"/>
                  <a:gd name="T15" fmla="*/ 8 h 655"/>
                  <a:gd name="T16" fmla="*/ 99 w 613"/>
                  <a:gd name="T17" fmla="*/ 3 h 655"/>
                  <a:gd name="T18" fmla="*/ 88 w 613"/>
                  <a:gd name="T19" fmla="*/ 1 h 655"/>
                  <a:gd name="T20" fmla="*/ 76 w 613"/>
                  <a:gd name="T21" fmla="*/ 0 h 655"/>
                  <a:gd name="T22" fmla="*/ 64 w 613"/>
                  <a:gd name="T23" fmla="*/ 1 h 655"/>
                  <a:gd name="T24" fmla="*/ 53 w 613"/>
                  <a:gd name="T25" fmla="*/ 3 h 655"/>
                  <a:gd name="T26" fmla="*/ 43 w 613"/>
                  <a:gd name="T27" fmla="*/ 8 h 655"/>
                  <a:gd name="T28" fmla="*/ 34 w 613"/>
                  <a:gd name="T29" fmla="*/ 14 h 655"/>
                  <a:gd name="T30" fmla="*/ 25 w 613"/>
                  <a:gd name="T31" fmla="*/ 21 h 655"/>
                  <a:gd name="T32" fmla="*/ 17 w 613"/>
                  <a:gd name="T33" fmla="*/ 30 h 655"/>
                  <a:gd name="T34" fmla="*/ 11 w 613"/>
                  <a:gd name="T35" fmla="*/ 39 h 655"/>
                  <a:gd name="T36" fmla="*/ 6 w 613"/>
                  <a:gd name="T37" fmla="*/ 50 h 655"/>
                  <a:gd name="T38" fmla="*/ 2 w 613"/>
                  <a:gd name="T39" fmla="*/ 61 h 655"/>
                  <a:gd name="T40" fmla="*/ 0 w 613"/>
                  <a:gd name="T41" fmla="*/ 73 h 655"/>
                  <a:gd name="T42" fmla="*/ 0 w 613"/>
                  <a:gd name="T43" fmla="*/ 86 h 655"/>
                  <a:gd name="T44" fmla="*/ 1 w 613"/>
                  <a:gd name="T45" fmla="*/ 98 h 655"/>
                  <a:gd name="T46" fmla="*/ 4 w 613"/>
                  <a:gd name="T47" fmla="*/ 110 h 655"/>
                  <a:gd name="T48" fmla="*/ 9 w 613"/>
                  <a:gd name="T49" fmla="*/ 120 h 655"/>
                  <a:gd name="T50" fmla="*/ 15 w 613"/>
                  <a:gd name="T51" fmla="*/ 130 h 655"/>
                  <a:gd name="T52" fmla="*/ 22 w 613"/>
                  <a:gd name="T53" fmla="*/ 139 h 655"/>
                  <a:gd name="T54" fmla="*/ 30 w 613"/>
                  <a:gd name="T55" fmla="*/ 147 h 655"/>
                  <a:gd name="T56" fmla="*/ 40 w 613"/>
                  <a:gd name="T57" fmla="*/ 154 h 655"/>
                  <a:gd name="T58" fmla="*/ 50 w 613"/>
                  <a:gd name="T59" fmla="*/ 159 h 655"/>
                  <a:gd name="T60" fmla="*/ 61 w 613"/>
                  <a:gd name="T61" fmla="*/ 162 h 655"/>
                  <a:gd name="T62" fmla="*/ 72 w 613"/>
                  <a:gd name="T63" fmla="*/ 163 h 655"/>
                  <a:gd name="T64" fmla="*/ 84 w 613"/>
                  <a:gd name="T65" fmla="*/ 163 h 655"/>
                  <a:gd name="T66" fmla="*/ 95 w 613"/>
                  <a:gd name="T67" fmla="*/ 161 h 655"/>
                  <a:gd name="T68" fmla="*/ 106 w 613"/>
                  <a:gd name="T69" fmla="*/ 157 h 655"/>
                  <a:gd name="T70" fmla="*/ 116 w 613"/>
                  <a:gd name="T71" fmla="*/ 152 h 655"/>
                  <a:gd name="T72" fmla="*/ 125 w 613"/>
                  <a:gd name="T73" fmla="*/ 145 h 655"/>
                  <a:gd name="T74" fmla="*/ 133 w 613"/>
                  <a:gd name="T75" fmla="*/ 137 h 655"/>
                  <a:gd name="T76" fmla="*/ 140 w 613"/>
                  <a:gd name="T77" fmla="*/ 127 h 655"/>
                  <a:gd name="T78" fmla="*/ 145 w 613"/>
                  <a:gd name="T79" fmla="*/ 117 h 655"/>
                  <a:gd name="T80" fmla="*/ 149 w 613"/>
                  <a:gd name="T81" fmla="*/ 106 h 655"/>
                  <a:gd name="T82" fmla="*/ 152 w 613"/>
                  <a:gd name="T83" fmla="*/ 94 h 655"/>
                  <a:gd name="T84" fmla="*/ 153 w 613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3"/>
                  <a:gd name="T130" fmla="*/ 0 h 655"/>
                  <a:gd name="T131" fmla="*/ 613 w 613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3" h="655">
                    <a:moveTo>
                      <a:pt x="613" y="327"/>
                    </a:moveTo>
                    <a:lnTo>
                      <a:pt x="611" y="311"/>
                    </a:lnTo>
                    <a:lnTo>
                      <a:pt x="611" y="293"/>
                    </a:lnTo>
                    <a:lnTo>
                      <a:pt x="609" y="278"/>
                    </a:lnTo>
                    <a:lnTo>
                      <a:pt x="606" y="262"/>
                    </a:lnTo>
                    <a:lnTo>
                      <a:pt x="602" y="246"/>
                    </a:lnTo>
                    <a:lnTo>
                      <a:pt x="598" y="230"/>
                    </a:lnTo>
                    <a:lnTo>
                      <a:pt x="595" y="214"/>
                    </a:lnTo>
                    <a:lnTo>
                      <a:pt x="589" y="200"/>
                    </a:lnTo>
                    <a:lnTo>
                      <a:pt x="582" y="186"/>
                    </a:lnTo>
                    <a:lnTo>
                      <a:pt x="574" y="170"/>
                    </a:lnTo>
                    <a:lnTo>
                      <a:pt x="567" y="158"/>
                    </a:lnTo>
                    <a:lnTo>
                      <a:pt x="560" y="144"/>
                    </a:lnTo>
                    <a:lnTo>
                      <a:pt x="551" y="132"/>
                    </a:lnTo>
                    <a:lnTo>
                      <a:pt x="543" y="120"/>
                    </a:lnTo>
                    <a:lnTo>
                      <a:pt x="532" y="107"/>
                    </a:lnTo>
                    <a:lnTo>
                      <a:pt x="523" y="97"/>
                    </a:lnTo>
                    <a:lnTo>
                      <a:pt x="512" y="84"/>
                    </a:lnTo>
                    <a:lnTo>
                      <a:pt x="501" y="74"/>
                    </a:lnTo>
                    <a:lnTo>
                      <a:pt x="490" y="65"/>
                    </a:lnTo>
                    <a:lnTo>
                      <a:pt x="477" y="56"/>
                    </a:lnTo>
                    <a:lnTo>
                      <a:pt x="464" y="48"/>
                    </a:lnTo>
                    <a:lnTo>
                      <a:pt x="452" y="39"/>
                    </a:lnTo>
                    <a:lnTo>
                      <a:pt x="439" y="32"/>
                    </a:lnTo>
                    <a:lnTo>
                      <a:pt x="426" y="26"/>
                    </a:lnTo>
                    <a:lnTo>
                      <a:pt x="411" y="19"/>
                    </a:lnTo>
                    <a:lnTo>
                      <a:pt x="397" y="14"/>
                    </a:lnTo>
                    <a:lnTo>
                      <a:pt x="382" y="11"/>
                    </a:lnTo>
                    <a:lnTo>
                      <a:pt x="367" y="7"/>
                    </a:lnTo>
                    <a:lnTo>
                      <a:pt x="353" y="4"/>
                    </a:lnTo>
                    <a:lnTo>
                      <a:pt x="338" y="2"/>
                    </a:lnTo>
                    <a:lnTo>
                      <a:pt x="321" y="0"/>
                    </a:lnTo>
                    <a:lnTo>
                      <a:pt x="307" y="0"/>
                    </a:lnTo>
                    <a:lnTo>
                      <a:pt x="290" y="0"/>
                    </a:lnTo>
                    <a:lnTo>
                      <a:pt x="276" y="2"/>
                    </a:lnTo>
                    <a:lnTo>
                      <a:pt x="259" y="4"/>
                    </a:lnTo>
                    <a:lnTo>
                      <a:pt x="244" y="7"/>
                    </a:lnTo>
                    <a:lnTo>
                      <a:pt x="230" y="11"/>
                    </a:lnTo>
                    <a:lnTo>
                      <a:pt x="215" y="14"/>
                    </a:lnTo>
                    <a:lnTo>
                      <a:pt x="200" y="19"/>
                    </a:lnTo>
                    <a:lnTo>
                      <a:pt x="188" y="26"/>
                    </a:lnTo>
                    <a:lnTo>
                      <a:pt x="175" y="32"/>
                    </a:lnTo>
                    <a:lnTo>
                      <a:pt x="160" y="39"/>
                    </a:lnTo>
                    <a:lnTo>
                      <a:pt x="147" y="48"/>
                    </a:lnTo>
                    <a:lnTo>
                      <a:pt x="136" y="56"/>
                    </a:lnTo>
                    <a:lnTo>
                      <a:pt x="123" y="65"/>
                    </a:lnTo>
                    <a:lnTo>
                      <a:pt x="112" y="74"/>
                    </a:lnTo>
                    <a:lnTo>
                      <a:pt x="101" y="84"/>
                    </a:lnTo>
                    <a:lnTo>
                      <a:pt x="90" y="97"/>
                    </a:lnTo>
                    <a:lnTo>
                      <a:pt x="79" y="107"/>
                    </a:lnTo>
                    <a:lnTo>
                      <a:pt x="70" y="120"/>
                    </a:lnTo>
                    <a:lnTo>
                      <a:pt x="61" y="132"/>
                    </a:lnTo>
                    <a:lnTo>
                      <a:pt x="54" y="144"/>
                    </a:lnTo>
                    <a:lnTo>
                      <a:pt x="44" y="158"/>
                    </a:lnTo>
                    <a:lnTo>
                      <a:pt x="37" y="170"/>
                    </a:lnTo>
                    <a:lnTo>
                      <a:pt x="30" y="186"/>
                    </a:lnTo>
                    <a:lnTo>
                      <a:pt x="24" y="200"/>
                    </a:lnTo>
                    <a:lnTo>
                      <a:pt x="19" y="214"/>
                    </a:lnTo>
                    <a:lnTo>
                      <a:pt x="15" y="230"/>
                    </a:lnTo>
                    <a:lnTo>
                      <a:pt x="10" y="246"/>
                    </a:lnTo>
                    <a:lnTo>
                      <a:pt x="6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6" y="393"/>
                    </a:lnTo>
                    <a:lnTo>
                      <a:pt x="10" y="409"/>
                    </a:lnTo>
                    <a:lnTo>
                      <a:pt x="15" y="425"/>
                    </a:lnTo>
                    <a:lnTo>
                      <a:pt x="19" y="441"/>
                    </a:lnTo>
                    <a:lnTo>
                      <a:pt x="24" y="455"/>
                    </a:lnTo>
                    <a:lnTo>
                      <a:pt x="30" y="469"/>
                    </a:lnTo>
                    <a:lnTo>
                      <a:pt x="37" y="483"/>
                    </a:lnTo>
                    <a:lnTo>
                      <a:pt x="44" y="497"/>
                    </a:lnTo>
                    <a:lnTo>
                      <a:pt x="54" y="511"/>
                    </a:lnTo>
                    <a:lnTo>
                      <a:pt x="61" y="523"/>
                    </a:lnTo>
                    <a:lnTo>
                      <a:pt x="70" y="536"/>
                    </a:lnTo>
                    <a:lnTo>
                      <a:pt x="79" y="548"/>
                    </a:lnTo>
                    <a:lnTo>
                      <a:pt x="90" y="558"/>
                    </a:lnTo>
                    <a:lnTo>
                      <a:pt x="101" y="571"/>
                    </a:lnTo>
                    <a:lnTo>
                      <a:pt x="112" y="580"/>
                    </a:lnTo>
                    <a:lnTo>
                      <a:pt x="123" y="590"/>
                    </a:lnTo>
                    <a:lnTo>
                      <a:pt x="136" y="599"/>
                    </a:lnTo>
                    <a:lnTo>
                      <a:pt x="147" y="608"/>
                    </a:lnTo>
                    <a:lnTo>
                      <a:pt x="160" y="616"/>
                    </a:lnTo>
                    <a:lnTo>
                      <a:pt x="175" y="623"/>
                    </a:lnTo>
                    <a:lnTo>
                      <a:pt x="188" y="629"/>
                    </a:lnTo>
                    <a:lnTo>
                      <a:pt x="200" y="636"/>
                    </a:lnTo>
                    <a:lnTo>
                      <a:pt x="215" y="641"/>
                    </a:lnTo>
                    <a:lnTo>
                      <a:pt x="230" y="644"/>
                    </a:lnTo>
                    <a:lnTo>
                      <a:pt x="244" y="648"/>
                    </a:lnTo>
                    <a:lnTo>
                      <a:pt x="259" y="652"/>
                    </a:lnTo>
                    <a:lnTo>
                      <a:pt x="276" y="653"/>
                    </a:lnTo>
                    <a:lnTo>
                      <a:pt x="290" y="655"/>
                    </a:lnTo>
                    <a:lnTo>
                      <a:pt x="307" y="655"/>
                    </a:lnTo>
                    <a:lnTo>
                      <a:pt x="321" y="655"/>
                    </a:lnTo>
                    <a:lnTo>
                      <a:pt x="338" y="653"/>
                    </a:lnTo>
                    <a:lnTo>
                      <a:pt x="353" y="652"/>
                    </a:lnTo>
                    <a:lnTo>
                      <a:pt x="367" y="648"/>
                    </a:lnTo>
                    <a:lnTo>
                      <a:pt x="382" y="644"/>
                    </a:lnTo>
                    <a:lnTo>
                      <a:pt x="397" y="641"/>
                    </a:lnTo>
                    <a:lnTo>
                      <a:pt x="411" y="636"/>
                    </a:lnTo>
                    <a:lnTo>
                      <a:pt x="426" y="629"/>
                    </a:lnTo>
                    <a:lnTo>
                      <a:pt x="439" y="623"/>
                    </a:lnTo>
                    <a:lnTo>
                      <a:pt x="452" y="616"/>
                    </a:lnTo>
                    <a:lnTo>
                      <a:pt x="464" y="608"/>
                    </a:lnTo>
                    <a:lnTo>
                      <a:pt x="477" y="599"/>
                    </a:lnTo>
                    <a:lnTo>
                      <a:pt x="490" y="590"/>
                    </a:lnTo>
                    <a:lnTo>
                      <a:pt x="501" y="580"/>
                    </a:lnTo>
                    <a:lnTo>
                      <a:pt x="512" y="571"/>
                    </a:lnTo>
                    <a:lnTo>
                      <a:pt x="523" y="558"/>
                    </a:lnTo>
                    <a:lnTo>
                      <a:pt x="532" y="548"/>
                    </a:lnTo>
                    <a:lnTo>
                      <a:pt x="543" y="536"/>
                    </a:lnTo>
                    <a:lnTo>
                      <a:pt x="551" y="523"/>
                    </a:lnTo>
                    <a:lnTo>
                      <a:pt x="560" y="511"/>
                    </a:lnTo>
                    <a:lnTo>
                      <a:pt x="567" y="497"/>
                    </a:lnTo>
                    <a:lnTo>
                      <a:pt x="574" y="483"/>
                    </a:lnTo>
                    <a:lnTo>
                      <a:pt x="582" y="469"/>
                    </a:lnTo>
                    <a:lnTo>
                      <a:pt x="589" y="455"/>
                    </a:lnTo>
                    <a:lnTo>
                      <a:pt x="595" y="441"/>
                    </a:lnTo>
                    <a:lnTo>
                      <a:pt x="598" y="425"/>
                    </a:lnTo>
                    <a:lnTo>
                      <a:pt x="602" y="409"/>
                    </a:lnTo>
                    <a:lnTo>
                      <a:pt x="606" y="393"/>
                    </a:lnTo>
                    <a:lnTo>
                      <a:pt x="609" y="378"/>
                    </a:lnTo>
                    <a:lnTo>
                      <a:pt x="611" y="360"/>
                    </a:lnTo>
                    <a:lnTo>
                      <a:pt x="611" y="344"/>
                    </a:lnTo>
                    <a:lnTo>
                      <a:pt x="613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" name="Freeform 24"/>
              <p:cNvSpPr>
                <a:spLocks/>
              </p:cNvSpPr>
              <p:nvPr/>
            </p:nvSpPr>
            <p:spPr bwMode="auto">
              <a:xfrm>
                <a:off x="1653" y="1461"/>
                <a:ext cx="217" cy="238"/>
              </a:xfrm>
              <a:custGeom>
                <a:avLst/>
                <a:gdLst>
                  <a:gd name="T0" fmla="*/ 0 w 435"/>
                  <a:gd name="T1" fmla="*/ 112 h 475"/>
                  <a:gd name="T2" fmla="*/ 10 w 435"/>
                  <a:gd name="T3" fmla="*/ 119 h 475"/>
                  <a:gd name="T4" fmla="*/ 108 w 435"/>
                  <a:gd name="T5" fmla="*/ 11 h 475"/>
                  <a:gd name="T6" fmla="*/ 101 w 435"/>
                  <a:gd name="T7" fmla="*/ 0 h 475"/>
                  <a:gd name="T8" fmla="*/ 0 w 435"/>
                  <a:gd name="T9" fmla="*/ 112 h 475"/>
                  <a:gd name="T10" fmla="*/ 0 w 435"/>
                  <a:gd name="T11" fmla="*/ 112 h 4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5"/>
                  <a:gd name="T19" fmla="*/ 0 h 475"/>
                  <a:gd name="T20" fmla="*/ 435 w 435"/>
                  <a:gd name="T21" fmla="*/ 475 h 4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5" h="475">
                    <a:moveTo>
                      <a:pt x="0" y="446"/>
                    </a:moveTo>
                    <a:lnTo>
                      <a:pt x="40" y="475"/>
                    </a:lnTo>
                    <a:lnTo>
                      <a:pt x="435" y="44"/>
                    </a:lnTo>
                    <a:lnTo>
                      <a:pt x="407" y="0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" name="Freeform 25"/>
              <p:cNvSpPr>
                <a:spLocks/>
              </p:cNvSpPr>
              <p:nvPr/>
            </p:nvSpPr>
            <p:spPr bwMode="auto">
              <a:xfrm>
                <a:off x="1653" y="1461"/>
                <a:ext cx="217" cy="238"/>
              </a:xfrm>
              <a:custGeom>
                <a:avLst/>
                <a:gdLst>
                  <a:gd name="T0" fmla="*/ 10 w 435"/>
                  <a:gd name="T1" fmla="*/ 0 h 475"/>
                  <a:gd name="T2" fmla="*/ 0 w 435"/>
                  <a:gd name="T3" fmla="*/ 11 h 475"/>
                  <a:gd name="T4" fmla="*/ 101 w 435"/>
                  <a:gd name="T5" fmla="*/ 119 h 475"/>
                  <a:gd name="T6" fmla="*/ 108 w 435"/>
                  <a:gd name="T7" fmla="*/ 112 h 475"/>
                  <a:gd name="T8" fmla="*/ 10 w 435"/>
                  <a:gd name="T9" fmla="*/ 0 h 475"/>
                  <a:gd name="T10" fmla="*/ 10 w 435"/>
                  <a:gd name="T11" fmla="*/ 0 h 4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5"/>
                  <a:gd name="T19" fmla="*/ 0 h 475"/>
                  <a:gd name="T20" fmla="*/ 435 w 435"/>
                  <a:gd name="T21" fmla="*/ 475 h 4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5" h="475">
                    <a:moveTo>
                      <a:pt x="40" y="0"/>
                    </a:moveTo>
                    <a:lnTo>
                      <a:pt x="0" y="44"/>
                    </a:lnTo>
                    <a:lnTo>
                      <a:pt x="407" y="475"/>
                    </a:lnTo>
                    <a:lnTo>
                      <a:pt x="435" y="44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" name="Rectangle 26"/>
              <p:cNvSpPr>
                <a:spLocks noChangeArrowheads="1"/>
              </p:cNvSpPr>
              <p:nvPr/>
            </p:nvSpPr>
            <p:spPr bwMode="auto">
              <a:xfrm>
                <a:off x="1062" y="1565"/>
                <a:ext cx="441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0" name="Freeform 27"/>
              <p:cNvSpPr>
                <a:spLocks/>
              </p:cNvSpPr>
              <p:nvPr/>
            </p:nvSpPr>
            <p:spPr bwMode="auto">
              <a:xfrm>
                <a:off x="1503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1" name="Rectangle 28"/>
              <p:cNvSpPr>
                <a:spLocks noChangeArrowheads="1"/>
              </p:cNvSpPr>
              <p:nvPr/>
            </p:nvSpPr>
            <p:spPr bwMode="auto">
              <a:xfrm>
                <a:off x="1918" y="1566"/>
                <a:ext cx="33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2" name="Freeform 29"/>
              <p:cNvSpPr>
                <a:spLocks/>
              </p:cNvSpPr>
              <p:nvPr/>
            </p:nvSpPr>
            <p:spPr bwMode="auto">
              <a:xfrm>
                <a:off x="2251" y="1521"/>
                <a:ext cx="115" cy="119"/>
              </a:xfrm>
              <a:custGeom>
                <a:avLst/>
                <a:gdLst>
                  <a:gd name="T0" fmla="*/ 0 w 231"/>
                  <a:gd name="T1" fmla="*/ 60 h 237"/>
                  <a:gd name="T2" fmla="*/ 57 w 231"/>
                  <a:gd name="T3" fmla="*/ 30 h 237"/>
                  <a:gd name="T4" fmla="*/ 0 w 231"/>
                  <a:gd name="T5" fmla="*/ 0 h 237"/>
                  <a:gd name="T6" fmla="*/ 0 w 231"/>
                  <a:gd name="T7" fmla="*/ 60 h 237"/>
                  <a:gd name="T8" fmla="*/ 0 w 231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7"/>
                  <a:gd name="T17" fmla="*/ 231 w 231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7">
                    <a:moveTo>
                      <a:pt x="0" y="237"/>
                    </a:moveTo>
                    <a:lnTo>
                      <a:pt x="231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3" name="Rectangle 30"/>
              <p:cNvSpPr>
                <a:spLocks noChangeArrowheads="1"/>
              </p:cNvSpPr>
              <p:nvPr/>
            </p:nvSpPr>
            <p:spPr bwMode="auto">
              <a:xfrm>
                <a:off x="1755" y="1863"/>
                <a:ext cx="20" cy="26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4" name="Freeform 31"/>
              <p:cNvSpPr>
                <a:spLocks/>
              </p:cNvSpPr>
              <p:nvPr/>
            </p:nvSpPr>
            <p:spPr bwMode="auto">
              <a:xfrm>
                <a:off x="1707" y="1744"/>
                <a:ext cx="116" cy="126"/>
              </a:xfrm>
              <a:custGeom>
                <a:avLst/>
                <a:gdLst>
                  <a:gd name="T0" fmla="*/ 58 w 231"/>
                  <a:gd name="T1" fmla="*/ 63 h 253"/>
                  <a:gd name="T2" fmla="*/ 27 w 231"/>
                  <a:gd name="T3" fmla="*/ 0 h 253"/>
                  <a:gd name="T4" fmla="*/ 0 w 231"/>
                  <a:gd name="T5" fmla="*/ 63 h 253"/>
                  <a:gd name="T6" fmla="*/ 58 w 231"/>
                  <a:gd name="T7" fmla="*/ 63 h 253"/>
                  <a:gd name="T8" fmla="*/ 58 w 231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231" y="253"/>
                    </a:moveTo>
                    <a:lnTo>
                      <a:pt x="108" y="0"/>
                    </a:lnTo>
                    <a:lnTo>
                      <a:pt x="0" y="253"/>
                    </a:lnTo>
                    <a:lnTo>
                      <a:pt x="231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5" name="Rectangle 32"/>
              <p:cNvSpPr>
                <a:spLocks noChangeArrowheads="1"/>
              </p:cNvSpPr>
              <p:nvPr/>
            </p:nvSpPr>
            <p:spPr bwMode="auto">
              <a:xfrm>
                <a:off x="314" y="1126"/>
                <a:ext cx="598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6" name="Rectangle 33"/>
              <p:cNvSpPr>
                <a:spLocks noChangeArrowheads="1"/>
              </p:cNvSpPr>
              <p:nvPr/>
            </p:nvSpPr>
            <p:spPr bwMode="auto">
              <a:xfrm>
                <a:off x="314" y="2005"/>
                <a:ext cx="598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7" name="Rectangle 34"/>
              <p:cNvSpPr>
                <a:spLocks noChangeArrowheads="1"/>
              </p:cNvSpPr>
              <p:nvPr/>
            </p:nvSpPr>
            <p:spPr bwMode="auto">
              <a:xfrm>
                <a:off x="899" y="1863"/>
                <a:ext cx="26" cy="15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8" name="Freeform 35"/>
              <p:cNvSpPr>
                <a:spLocks/>
              </p:cNvSpPr>
              <p:nvPr/>
            </p:nvSpPr>
            <p:spPr bwMode="auto">
              <a:xfrm>
                <a:off x="85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9" name="Rectangle 36"/>
              <p:cNvSpPr>
                <a:spLocks noChangeArrowheads="1"/>
              </p:cNvSpPr>
              <p:nvPr/>
            </p:nvSpPr>
            <p:spPr bwMode="auto">
              <a:xfrm>
                <a:off x="899" y="1141"/>
                <a:ext cx="26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0" name="Freeform 37"/>
              <p:cNvSpPr>
                <a:spLocks/>
              </p:cNvSpPr>
              <p:nvPr/>
            </p:nvSpPr>
            <p:spPr bwMode="auto">
              <a:xfrm>
                <a:off x="857" y="1290"/>
                <a:ext cx="109" cy="127"/>
              </a:xfrm>
              <a:custGeom>
                <a:avLst/>
                <a:gdLst>
                  <a:gd name="T0" fmla="*/ 0 w 218"/>
                  <a:gd name="T1" fmla="*/ 0 h 253"/>
                  <a:gd name="T2" fmla="*/ 27 w 218"/>
                  <a:gd name="T3" fmla="*/ 64 h 253"/>
                  <a:gd name="T4" fmla="*/ 55 w 218"/>
                  <a:gd name="T5" fmla="*/ 0 h 253"/>
                  <a:gd name="T6" fmla="*/ 0 w 218"/>
                  <a:gd name="T7" fmla="*/ 0 h 253"/>
                  <a:gd name="T8" fmla="*/ 0 w 218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0" y="0"/>
                    </a:moveTo>
                    <a:lnTo>
                      <a:pt x="110" y="253"/>
                    </a:lnTo>
                    <a:lnTo>
                      <a:pt x="2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1" name="Rectangle 38"/>
              <p:cNvSpPr>
                <a:spLocks noChangeArrowheads="1"/>
              </p:cNvSpPr>
              <p:nvPr/>
            </p:nvSpPr>
            <p:spPr bwMode="auto">
              <a:xfrm>
                <a:off x="3657" y="1856"/>
                <a:ext cx="28" cy="43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2" name="Freeform 39"/>
              <p:cNvSpPr>
                <a:spLocks/>
              </p:cNvSpPr>
              <p:nvPr/>
            </p:nvSpPr>
            <p:spPr bwMode="auto">
              <a:xfrm>
                <a:off x="3664" y="1841"/>
                <a:ext cx="462" cy="245"/>
              </a:xfrm>
              <a:custGeom>
                <a:avLst/>
                <a:gdLst>
                  <a:gd name="T0" fmla="*/ 224 w 924"/>
                  <a:gd name="T1" fmla="*/ 122 h 492"/>
                  <a:gd name="T2" fmla="*/ 231 w 924"/>
                  <a:gd name="T3" fmla="*/ 111 h 492"/>
                  <a:gd name="T4" fmla="*/ 4 w 924"/>
                  <a:gd name="T5" fmla="*/ 0 h 492"/>
                  <a:gd name="T6" fmla="*/ 0 w 924"/>
                  <a:gd name="T7" fmla="*/ 15 h 492"/>
                  <a:gd name="T8" fmla="*/ 224 w 924"/>
                  <a:gd name="T9" fmla="*/ 122 h 492"/>
                  <a:gd name="T10" fmla="*/ 224 w 924"/>
                  <a:gd name="T11" fmla="*/ 122 h 4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24"/>
                  <a:gd name="T19" fmla="*/ 0 h 492"/>
                  <a:gd name="T20" fmla="*/ 924 w 924"/>
                  <a:gd name="T21" fmla="*/ 492 h 4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24" h="492">
                    <a:moveTo>
                      <a:pt x="896" y="492"/>
                    </a:moveTo>
                    <a:lnTo>
                      <a:pt x="924" y="448"/>
                    </a:lnTo>
                    <a:lnTo>
                      <a:pt x="13" y="0"/>
                    </a:lnTo>
                    <a:lnTo>
                      <a:pt x="0" y="60"/>
                    </a:lnTo>
                    <a:lnTo>
                      <a:pt x="896" y="49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3" name="Freeform 40"/>
              <p:cNvSpPr>
                <a:spLocks/>
              </p:cNvSpPr>
              <p:nvPr/>
            </p:nvSpPr>
            <p:spPr bwMode="auto">
              <a:xfrm>
                <a:off x="3664" y="2064"/>
                <a:ext cx="462" cy="245"/>
              </a:xfrm>
              <a:custGeom>
                <a:avLst/>
                <a:gdLst>
                  <a:gd name="T0" fmla="*/ 231 w 924"/>
                  <a:gd name="T1" fmla="*/ 11 h 490"/>
                  <a:gd name="T2" fmla="*/ 224 w 924"/>
                  <a:gd name="T3" fmla="*/ 0 h 490"/>
                  <a:gd name="T4" fmla="*/ 0 w 924"/>
                  <a:gd name="T5" fmla="*/ 108 h 490"/>
                  <a:gd name="T6" fmla="*/ 4 w 924"/>
                  <a:gd name="T7" fmla="*/ 123 h 490"/>
                  <a:gd name="T8" fmla="*/ 231 w 924"/>
                  <a:gd name="T9" fmla="*/ 11 h 490"/>
                  <a:gd name="T10" fmla="*/ 231 w 924"/>
                  <a:gd name="T11" fmla="*/ 11 h 4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24"/>
                  <a:gd name="T19" fmla="*/ 0 h 490"/>
                  <a:gd name="T20" fmla="*/ 924 w 924"/>
                  <a:gd name="T21" fmla="*/ 490 h 4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24" h="490">
                    <a:moveTo>
                      <a:pt x="924" y="44"/>
                    </a:moveTo>
                    <a:lnTo>
                      <a:pt x="896" y="0"/>
                    </a:lnTo>
                    <a:lnTo>
                      <a:pt x="0" y="432"/>
                    </a:lnTo>
                    <a:lnTo>
                      <a:pt x="13" y="490"/>
                    </a:lnTo>
                    <a:lnTo>
                      <a:pt x="924" y="44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4" name="Rectangle 41"/>
              <p:cNvSpPr>
                <a:spLocks noChangeArrowheads="1"/>
              </p:cNvSpPr>
              <p:nvPr/>
            </p:nvSpPr>
            <p:spPr bwMode="auto">
              <a:xfrm>
                <a:off x="4017" y="1126"/>
                <a:ext cx="755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5" name="Rectangle 42"/>
              <p:cNvSpPr>
                <a:spLocks noChangeArrowheads="1"/>
              </p:cNvSpPr>
              <p:nvPr/>
            </p:nvSpPr>
            <p:spPr bwMode="auto">
              <a:xfrm>
                <a:off x="4119" y="2064"/>
                <a:ext cx="653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6" name="Rectangle 43"/>
              <p:cNvSpPr>
                <a:spLocks noChangeArrowheads="1"/>
              </p:cNvSpPr>
              <p:nvPr/>
            </p:nvSpPr>
            <p:spPr bwMode="auto">
              <a:xfrm>
                <a:off x="4758" y="1141"/>
                <a:ext cx="28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7" name="Freeform 44"/>
              <p:cNvSpPr>
                <a:spLocks/>
              </p:cNvSpPr>
              <p:nvPr/>
            </p:nvSpPr>
            <p:spPr bwMode="auto">
              <a:xfrm>
                <a:off x="4710" y="1290"/>
                <a:ext cx="116" cy="127"/>
              </a:xfrm>
              <a:custGeom>
                <a:avLst/>
                <a:gdLst>
                  <a:gd name="T0" fmla="*/ 0 w 231"/>
                  <a:gd name="T1" fmla="*/ 0 h 253"/>
                  <a:gd name="T2" fmla="*/ 31 w 231"/>
                  <a:gd name="T3" fmla="*/ 64 h 253"/>
                  <a:gd name="T4" fmla="*/ 58 w 231"/>
                  <a:gd name="T5" fmla="*/ 0 h 253"/>
                  <a:gd name="T6" fmla="*/ 0 w 231"/>
                  <a:gd name="T7" fmla="*/ 0 h 253"/>
                  <a:gd name="T8" fmla="*/ 0 w 231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0" y="0"/>
                    </a:moveTo>
                    <a:lnTo>
                      <a:pt x="123" y="253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8" name="Rectangle 45"/>
              <p:cNvSpPr>
                <a:spLocks noChangeArrowheads="1"/>
              </p:cNvSpPr>
              <p:nvPr/>
            </p:nvSpPr>
            <p:spPr bwMode="auto">
              <a:xfrm>
                <a:off x="4758" y="1863"/>
                <a:ext cx="28" cy="21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9" name="Freeform 46"/>
              <p:cNvSpPr>
                <a:spLocks/>
              </p:cNvSpPr>
              <p:nvPr/>
            </p:nvSpPr>
            <p:spPr bwMode="auto">
              <a:xfrm>
                <a:off x="471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0" name="Rectangle 47"/>
              <p:cNvSpPr>
                <a:spLocks noChangeArrowheads="1"/>
              </p:cNvSpPr>
              <p:nvPr/>
            </p:nvSpPr>
            <p:spPr bwMode="auto">
              <a:xfrm>
                <a:off x="4921" y="1566"/>
                <a:ext cx="48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1" name="Freeform 48"/>
              <p:cNvSpPr>
                <a:spLocks/>
              </p:cNvSpPr>
              <p:nvPr/>
            </p:nvSpPr>
            <p:spPr bwMode="auto">
              <a:xfrm>
                <a:off x="5410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9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2" name="Rectangle 49"/>
              <p:cNvSpPr>
                <a:spLocks noChangeArrowheads="1"/>
              </p:cNvSpPr>
              <p:nvPr/>
            </p:nvSpPr>
            <p:spPr bwMode="auto">
              <a:xfrm>
                <a:off x="3358" y="1141"/>
                <a:ext cx="20" cy="93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3" name="Rectangle 50"/>
              <p:cNvSpPr>
                <a:spLocks noChangeArrowheads="1"/>
              </p:cNvSpPr>
              <p:nvPr/>
            </p:nvSpPr>
            <p:spPr bwMode="auto">
              <a:xfrm>
                <a:off x="3365" y="1126"/>
                <a:ext cx="244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4" name="Freeform 51"/>
              <p:cNvSpPr>
                <a:spLocks/>
              </p:cNvSpPr>
              <p:nvPr/>
            </p:nvSpPr>
            <p:spPr bwMode="auto">
              <a:xfrm>
                <a:off x="3603" y="1081"/>
                <a:ext cx="115" cy="120"/>
              </a:xfrm>
              <a:custGeom>
                <a:avLst/>
                <a:gdLst>
                  <a:gd name="T0" fmla="*/ 0 w 231"/>
                  <a:gd name="T1" fmla="*/ 60 h 239"/>
                  <a:gd name="T2" fmla="*/ 57 w 231"/>
                  <a:gd name="T3" fmla="*/ 30 h 239"/>
                  <a:gd name="T4" fmla="*/ 0 w 231"/>
                  <a:gd name="T5" fmla="*/ 0 h 239"/>
                  <a:gd name="T6" fmla="*/ 0 w 231"/>
                  <a:gd name="T7" fmla="*/ 60 h 239"/>
                  <a:gd name="T8" fmla="*/ 0 w 231"/>
                  <a:gd name="T9" fmla="*/ 60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9"/>
                  <a:gd name="T17" fmla="*/ 231 w 231"/>
                  <a:gd name="T18" fmla="*/ 239 h 2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9">
                    <a:moveTo>
                      <a:pt x="0" y="239"/>
                    </a:moveTo>
                    <a:lnTo>
                      <a:pt x="231" y="120"/>
                    </a:lnTo>
                    <a:lnTo>
                      <a:pt x="0" y="0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5" name="Rectangle 52"/>
              <p:cNvSpPr>
                <a:spLocks noChangeArrowheads="1"/>
              </p:cNvSpPr>
              <p:nvPr/>
            </p:nvSpPr>
            <p:spPr bwMode="auto">
              <a:xfrm>
                <a:off x="3365" y="2064"/>
                <a:ext cx="197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6" name="Freeform 53"/>
              <p:cNvSpPr>
                <a:spLocks/>
              </p:cNvSpPr>
              <p:nvPr/>
            </p:nvSpPr>
            <p:spPr bwMode="auto">
              <a:xfrm>
                <a:off x="3555" y="2012"/>
                <a:ext cx="116" cy="126"/>
              </a:xfrm>
              <a:custGeom>
                <a:avLst/>
                <a:gdLst>
                  <a:gd name="T0" fmla="*/ 0 w 231"/>
                  <a:gd name="T1" fmla="*/ 63 h 252"/>
                  <a:gd name="T2" fmla="*/ 58 w 231"/>
                  <a:gd name="T3" fmla="*/ 30 h 252"/>
                  <a:gd name="T4" fmla="*/ 0 w 231"/>
                  <a:gd name="T5" fmla="*/ 0 h 252"/>
                  <a:gd name="T6" fmla="*/ 0 w 231"/>
                  <a:gd name="T7" fmla="*/ 63 h 252"/>
                  <a:gd name="T8" fmla="*/ 0 w 231"/>
                  <a:gd name="T9" fmla="*/ 63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2"/>
                  <a:gd name="T17" fmla="*/ 231 w 231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2">
                    <a:moveTo>
                      <a:pt x="0" y="252"/>
                    </a:moveTo>
                    <a:lnTo>
                      <a:pt x="231" y="119"/>
                    </a:lnTo>
                    <a:lnTo>
                      <a:pt x="0" y="0"/>
                    </a:ln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7" name="Rectangle 54"/>
              <p:cNvSpPr>
                <a:spLocks noChangeArrowheads="1"/>
              </p:cNvSpPr>
              <p:nvPr/>
            </p:nvSpPr>
            <p:spPr bwMode="auto">
              <a:xfrm>
                <a:off x="3018" y="1566"/>
                <a:ext cx="238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8" name="Freeform 55"/>
              <p:cNvSpPr>
                <a:spLocks/>
              </p:cNvSpPr>
              <p:nvPr/>
            </p:nvSpPr>
            <p:spPr bwMode="auto">
              <a:xfrm>
                <a:off x="3256" y="1521"/>
                <a:ext cx="109" cy="119"/>
              </a:xfrm>
              <a:custGeom>
                <a:avLst/>
                <a:gdLst>
                  <a:gd name="T0" fmla="*/ 0 w 216"/>
                  <a:gd name="T1" fmla="*/ 60 h 237"/>
                  <a:gd name="T2" fmla="*/ 55 w 216"/>
                  <a:gd name="T3" fmla="*/ 30 h 237"/>
                  <a:gd name="T4" fmla="*/ 0 w 216"/>
                  <a:gd name="T5" fmla="*/ 0 h 237"/>
                  <a:gd name="T6" fmla="*/ 0 w 216"/>
                  <a:gd name="T7" fmla="*/ 60 h 237"/>
                  <a:gd name="T8" fmla="*/ 0 w 216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37"/>
                  <a:gd name="T17" fmla="*/ 216 w 216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37">
                    <a:moveTo>
                      <a:pt x="0" y="237"/>
                    </a:moveTo>
                    <a:lnTo>
                      <a:pt x="216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9" name="Rectangle 56"/>
              <p:cNvSpPr>
                <a:spLocks noChangeArrowheads="1"/>
              </p:cNvSpPr>
              <p:nvPr/>
            </p:nvSpPr>
            <p:spPr bwMode="auto">
              <a:xfrm>
                <a:off x="521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200" name="Rectangle 57"/>
              <p:cNvSpPr>
                <a:spLocks noChangeArrowheads="1"/>
              </p:cNvSpPr>
              <p:nvPr/>
            </p:nvSpPr>
            <p:spPr bwMode="auto">
              <a:xfrm>
                <a:off x="365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201" name="Rectangle 58"/>
              <p:cNvSpPr>
                <a:spLocks noChangeArrowheads="1"/>
              </p:cNvSpPr>
              <p:nvPr/>
            </p:nvSpPr>
            <p:spPr bwMode="auto">
              <a:xfrm>
                <a:off x="439" y="1155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02" name="Rectangle 59"/>
              <p:cNvSpPr>
                <a:spLocks noChangeArrowheads="1"/>
              </p:cNvSpPr>
              <p:nvPr/>
            </p:nvSpPr>
            <p:spPr bwMode="auto">
              <a:xfrm>
                <a:off x="143" y="1155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03" name="Rectangle 60"/>
              <p:cNvSpPr>
                <a:spLocks noChangeArrowheads="1"/>
              </p:cNvSpPr>
              <p:nvPr/>
            </p:nvSpPr>
            <p:spPr bwMode="auto">
              <a:xfrm>
                <a:off x="227" y="129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204" name="Rectangle 61"/>
              <p:cNvSpPr>
                <a:spLocks noChangeArrowheads="1"/>
              </p:cNvSpPr>
              <p:nvPr/>
            </p:nvSpPr>
            <p:spPr bwMode="auto">
              <a:xfrm>
                <a:off x="3854" y="813"/>
                <a:ext cx="28" cy="4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05" name="Freeform 62"/>
              <p:cNvSpPr>
                <a:spLocks/>
              </p:cNvSpPr>
              <p:nvPr/>
            </p:nvSpPr>
            <p:spPr bwMode="auto">
              <a:xfrm>
                <a:off x="3814" y="851"/>
                <a:ext cx="108" cy="127"/>
              </a:xfrm>
              <a:custGeom>
                <a:avLst/>
                <a:gdLst>
                  <a:gd name="T0" fmla="*/ 0 w 216"/>
                  <a:gd name="T1" fmla="*/ 0 h 253"/>
                  <a:gd name="T2" fmla="*/ 27 w 216"/>
                  <a:gd name="T3" fmla="*/ 64 h 253"/>
                  <a:gd name="T4" fmla="*/ 54 w 216"/>
                  <a:gd name="T5" fmla="*/ 0 h 253"/>
                  <a:gd name="T6" fmla="*/ 0 w 216"/>
                  <a:gd name="T7" fmla="*/ 0 h 253"/>
                  <a:gd name="T8" fmla="*/ 0 w 216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53"/>
                  <a:gd name="T17" fmla="*/ 216 w 216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53">
                    <a:moveTo>
                      <a:pt x="0" y="0"/>
                    </a:moveTo>
                    <a:lnTo>
                      <a:pt x="108" y="253"/>
                    </a:lnTo>
                    <a:lnTo>
                      <a:pt x="2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6" name="Rectangle 63"/>
              <p:cNvSpPr>
                <a:spLocks noChangeArrowheads="1"/>
              </p:cNvSpPr>
              <p:nvPr/>
            </p:nvSpPr>
            <p:spPr bwMode="auto">
              <a:xfrm>
                <a:off x="3569" y="799"/>
                <a:ext cx="29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07" name="Rectangle 64"/>
              <p:cNvSpPr>
                <a:spLocks noChangeArrowheads="1"/>
              </p:cNvSpPr>
              <p:nvPr/>
            </p:nvSpPr>
            <p:spPr bwMode="auto">
              <a:xfrm>
                <a:off x="3627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208" name="Rectangle 65"/>
              <p:cNvSpPr>
                <a:spLocks noChangeArrowheads="1"/>
              </p:cNvSpPr>
              <p:nvPr/>
            </p:nvSpPr>
            <p:spPr bwMode="auto">
              <a:xfrm>
                <a:off x="3478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209" name="Rectangle 66"/>
              <p:cNvSpPr>
                <a:spLocks noChangeArrowheads="1"/>
              </p:cNvSpPr>
              <p:nvPr/>
            </p:nvSpPr>
            <p:spPr bwMode="auto">
              <a:xfrm>
                <a:off x="3552" y="768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10" name="Rectangle 67"/>
              <p:cNvSpPr>
                <a:spLocks noChangeArrowheads="1"/>
              </p:cNvSpPr>
              <p:nvPr/>
            </p:nvSpPr>
            <p:spPr bwMode="auto">
              <a:xfrm>
                <a:off x="3255" y="768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11" name="Rectangle 68"/>
              <p:cNvSpPr>
                <a:spLocks noChangeArrowheads="1"/>
              </p:cNvSpPr>
              <p:nvPr/>
            </p:nvSpPr>
            <p:spPr bwMode="auto">
              <a:xfrm>
                <a:off x="3339" y="91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212" name="Rectangle 69"/>
              <p:cNvSpPr>
                <a:spLocks noChangeArrowheads="1"/>
              </p:cNvSpPr>
              <p:nvPr/>
            </p:nvSpPr>
            <p:spPr bwMode="auto">
              <a:xfrm>
                <a:off x="2593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213" name="Rectangle 70"/>
              <p:cNvSpPr>
                <a:spLocks noChangeArrowheads="1"/>
              </p:cNvSpPr>
              <p:nvPr/>
            </p:nvSpPr>
            <p:spPr bwMode="auto">
              <a:xfrm>
                <a:off x="2430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214" name="Rectangle 71"/>
              <p:cNvSpPr>
                <a:spLocks noChangeArrowheads="1"/>
              </p:cNvSpPr>
              <p:nvPr/>
            </p:nvSpPr>
            <p:spPr bwMode="auto">
              <a:xfrm>
                <a:off x="2511" y="1644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15" name="Rectangle 72"/>
              <p:cNvSpPr>
                <a:spLocks noChangeArrowheads="1"/>
              </p:cNvSpPr>
              <p:nvPr/>
            </p:nvSpPr>
            <p:spPr bwMode="auto">
              <a:xfrm>
                <a:off x="2057" y="1644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16" name="Rectangle 73"/>
              <p:cNvSpPr>
                <a:spLocks noChangeArrowheads="1"/>
              </p:cNvSpPr>
              <p:nvPr/>
            </p:nvSpPr>
            <p:spPr bwMode="auto">
              <a:xfrm>
                <a:off x="2137" y="178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217" name="Rectangle 74"/>
              <p:cNvSpPr>
                <a:spLocks noChangeArrowheads="1"/>
              </p:cNvSpPr>
              <p:nvPr/>
            </p:nvSpPr>
            <p:spPr bwMode="auto">
              <a:xfrm>
                <a:off x="566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218" name="Rectangle 75"/>
              <p:cNvSpPr>
                <a:spLocks noChangeArrowheads="1"/>
              </p:cNvSpPr>
              <p:nvPr/>
            </p:nvSpPr>
            <p:spPr bwMode="auto">
              <a:xfrm>
                <a:off x="549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219" name="Rectangle 76"/>
              <p:cNvSpPr>
                <a:spLocks noChangeArrowheads="1"/>
              </p:cNvSpPr>
              <p:nvPr/>
            </p:nvSpPr>
            <p:spPr bwMode="auto">
              <a:xfrm>
                <a:off x="5576" y="1697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20" name="Rectangle 77"/>
              <p:cNvSpPr>
                <a:spLocks noChangeArrowheads="1"/>
              </p:cNvSpPr>
              <p:nvPr/>
            </p:nvSpPr>
            <p:spPr bwMode="auto">
              <a:xfrm>
                <a:off x="5121" y="1697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21" name="Rectangle 78"/>
              <p:cNvSpPr>
                <a:spLocks noChangeArrowheads="1"/>
              </p:cNvSpPr>
              <p:nvPr/>
            </p:nvSpPr>
            <p:spPr bwMode="auto">
              <a:xfrm>
                <a:off x="5201" y="184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222" name="Rectangle 79"/>
              <p:cNvSpPr>
                <a:spLocks noChangeArrowheads="1"/>
              </p:cNvSpPr>
              <p:nvPr/>
            </p:nvSpPr>
            <p:spPr bwMode="auto">
              <a:xfrm>
                <a:off x="316" y="1834"/>
                <a:ext cx="17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cm</a:t>
                </a:r>
                <a:endParaRPr lang="en-US" altLang="zh-CN"/>
              </a:p>
            </p:txBody>
          </p:sp>
          <p:sp>
            <p:nvSpPr>
              <p:cNvPr id="5223" name="Rectangle 80"/>
              <p:cNvSpPr>
                <a:spLocks noChangeArrowheads="1"/>
              </p:cNvSpPr>
              <p:nvPr/>
            </p:nvSpPr>
            <p:spPr bwMode="auto">
              <a:xfrm>
                <a:off x="227" y="1696"/>
                <a:ext cx="15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24" name="Rectangle 81"/>
              <p:cNvSpPr>
                <a:spLocks noChangeArrowheads="1"/>
              </p:cNvSpPr>
              <p:nvPr/>
            </p:nvSpPr>
            <p:spPr bwMode="auto">
              <a:xfrm>
                <a:off x="4685" y="2273"/>
                <a:ext cx="17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cm</a:t>
                </a:r>
                <a:endParaRPr lang="en-US" altLang="zh-CN"/>
              </a:p>
            </p:txBody>
          </p:sp>
          <p:sp>
            <p:nvSpPr>
              <p:cNvPr id="5225" name="Rectangle 82"/>
              <p:cNvSpPr>
                <a:spLocks noChangeArrowheads="1"/>
              </p:cNvSpPr>
              <p:nvPr/>
            </p:nvSpPr>
            <p:spPr bwMode="auto">
              <a:xfrm>
                <a:off x="4596" y="2135"/>
                <a:ext cx="15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26" name="Rectangle 83"/>
              <p:cNvSpPr>
                <a:spLocks noChangeArrowheads="1"/>
              </p:cNvSpPr>
              <p:nvPr/>
            </p:nvSpPr>
            <p:spPr bwMode="auto">
              <a:xfrm>
                <a:off x="4214" y="2135"/>
                <a:ext cx="165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K</a:t>
                </a:r>
                <a:endParaRPr lang="en-US" altLang="zh-CN"/>
              </a:p>
            </p:txBody>
          </p:sp>
          <p:sp>
            <p:nvSpPr>
              <p:cNvPr id="5227" name="Rectangle 84"/>
              <p:cNvSpPr>
                <a:spLocks noChangeArrowheads="1"/>
              </p:cNvSpPr>
              <p:nvPr/>
            </p:nvSpPr>
            <p:spPr bwMode="auto">
              <a:xfrm>
                <a:off x="4482" y="2084"/>
                <a:ext cx="136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en-US" altLang="zh-CN"/>
              </a:p>
            </p:txBody>
          </p:sp>
          <p:sp>
            <p:nvSpPr>
              <p:cNvPr id="5228" name="Rectangle 85"/>
              <p:cNvSpPr>
                <a:spLocks noChangeArrowheads="1"/>
              </p:cNvSpPr>
              <p:nvPr/>
            </p:nvSpPr>
            <p:spPr bwMode="auto">
              <a:xfrm>
                <a:off x="1733" y="2083"/>
                <a:ext cx="69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29" name="Rectangle 86"/>
              <p:cNvSpPr>
                <a:spLocks noChangeArrowheads="1"/>
              </p:cNvSpPr>
              <p:nvPr/>
            </p:nvSpPr>
            <p:spPr bwMode="auto">
              <a:xfrm>
                <a:off x="1632" y="2214"/>
                <a:ext cx="6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5230" name="Rectangle 87"/>
              <p:cNvSpPr>
                <a:spLocks noChangeArrowheads="1"/>
              </p:cNvSpPr>
              <p:nvPr/>
            </p:nvSpPr>
            <p:spPr bwMode="auto">
              <a:xfrm>
                <a:off x="1554" y="2032"/>
                <a:ext cx="170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w</a:t>
                </a:r>
                <a:endParaRPr lang="en-US" altLang="zh-CN"/>
              </a:p>
            </p:txBody>
          </p:sp>
          <p:sp>
            <p:nvSpPr>
              <p:cNvPr id="5231" name="Rectangle 88"/>
              <p:cNvSpPr>
                <a:spLocks noChangeArrowheads="1"/>
              </p:cNvSpPr>
              <p:nvPr/>
            </p:nvSpPr>
            <p:spPr bwMode="auto">
              <a:xfrm>
                <a:off x="1194" y="2083"/>
                <a:ext cx="33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>
                    <a:solidFill>
                      <a:srgbClr val="000000"/>
                    </a:solidFill>
                  </a:rPr>
                  <a:t>cos</a:t>
                </a:r>
                <a:endParaRPr lang="en-US" altLang="zh-CN"/>
              </a:p>
            </p:txBody>
          </p:sp>
          <p:sp>
            <p:nvSpPr>
              <p:cNvPr id="5232" name="Rectangle 89"/>
              <p:cNvSpPr>
                <a:spLocks noChangeArrowheads="1"/>
              </p:cNvSpPr>
              <p:nvPr/>
            </p:nvSpPr>
            <p:spPr bwMode="auto">
              <a:xfrm>
                <a:off x="3187" y="1257"/>
                <a:ext cx="69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33" name="Rectangle 90"/>
              <p:cNvSpPr>
                <a:spLocks noChangeArrowheads="1"/>
              </p:cNvSpPr>
              <p:nvPr/>
            </p:nvSpPr>
            <p:spPr bwMode="auto">
              <a:xfrm>
                <a:off x="3086" y="1395"/>
                <a:ext cx="6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5234" name="Rectangle 91"/>
              <p:cNvSpPr>
                <a:spLocks noChangeArrowheads="1"/>
              </p:cNvSpPr>
              <p:nvPr/>
            </p:nvSpPr>
            <p:spPr bwMode="auto">
              <a:xfrm>
                <a:off x="3001" y="1205"/>
                <a:ext cx="170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w</a:t>
                </a:r>
                <a:endParaRPr lang="en-US" altLang="zh-CN"/>
              </a:p>
            </p:txBody>
          </p:sp>
          <p:sp>
            <p:nvSpPr>
              <p:cNvPr id="5235" name="Rectangle 92"/>
              <p:cNvSpPr>
                <a:spLocks noChangeArrowheads="1"/>
              </p:cNvSpPr>
              <p:nvPr/>
            </p:nvSpPr>
            <p:spPr bwMode="auto">
              <a:xfrm>
                <a:off x="2648" y="1257"/>
                <a:ext cx="33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>
                    <a:solidFill>
                      <a:srgbClr val="000000"/>
                    </a:solidFill>
                  </a:rPr>
                  <a:t>cos</a:t>
                </a:r>
                <a:endParaRPr lang="en-US" altLang="zh-CN"/>
              </a:p>
            </p:txBody>
          </p:sp>
          <p:sp>
            <p:nvSpPr>
              <p:cNvPr id="5236" name="Freeform 93"/>
              <p:cNvSpPr>
                <a:spLocks/>
              </p:cNvSpPr>
              <p:nvPr/>
            </p:nvSpPr>
            <p:spPr bwMode="auto">
              <a:xfrm>
                <a:off x="3718" y="978"/>
                <a:ext cx="299" cy="327"/>
              </a:xfrm>
              <a:custGeom>
                <a:avLst/>
                <a:gdLst>
                  <a:gd name="T0" fmla="*/ 149 w 598"/>
                  <a:gd name="T1" fmla="*/ 73 h 655"/>
                  <a:gd name="T2" fmla="*/ 147 w 598"/>
                  <a:gd name="T3" fmla="*/ 61 h 655"/>
                  <a:gd name="T4" fmla="*/ 144 w 598"/>
                  <a:gd name="T5" fmla="*/ 50 h 655"/>
                  <a:gd name="T6" fmla="*/ 139 w 598"/>
                  <a:gd name="T7" fmla="*/ 39 h 655"/>
                  <a:gd name="T8" fmla="*/ 133 w 598"/>
                  <a:gd name="T9" fmla="*/ 30 h 655"/>
                  <a:gd name="T10" fmla="*/ 125 w 598"/>
                  <a:gd name="T11" fmla="*/ 21 h 655"/>
                  <a:gd name="T12" fmla="*/ 116 w 598"/>
                  <a:gd name="T13" fmla="*/ 14 h 655"/>
                  <a:gd name="T14" fmla="*/ 107 w 598"/>
                  <a:gd name="T15" fmla="*/ 8 h 655"/>
                  <a:gd name="T16" fmla="*/ 96 w 598"/>
                  <a:gd name="T17" fmla="*/ 3 h 655"/>
                  <a:gd name="T18" fmla="*/ 86 w 598"/>
                  <a:gd name="T19" fmla="*/ 1 h 655"/>
                  <a:gd name="T20" fmla="*/ 75 w 598"/>
                  <a:gd name="T21" fmla="*/ 0 h 655"/>
                  <a:gd name="T22" fmla="*/ 63 w 598"/>
                  <a:gd name="T23" fmla="*/ 1 h 655"/>
                  <a:gd name="T24" fmla="*/ 52 w 598"/>
                  <a:gd name="T25" fmla="*/ 3 h 655"/>
                  <a:gd name="T26" fmla="*/ 42 w 598"/>
                  <a:gd name="T27" fmla="*/ 8 h 655"/>
                  <a:gd name="T28" fmla="*/ 33 w 598"/>
                  <a:gd name="T29" fmla="*/ 14 h 655"/>
                  <a:gd name="T30" fmla="*/ 24 w 598"/>
                  <a:gd name="T31" fmla="*/ 21 h 655"/>
                  <a:gd name="T32" fmla="*/ 17 w 598"/>
                  <a:gd name="T33" fmla="*/ 30 h 655"/>
                  <a:gd name="T34" fmla="*/ 10 w 598"/>
                  <a:gd name="T35" fmla="*/ 39 h 655"/>
                  <a:gd name="T36" fmla="*/ 6 w 598"/>
                  <a:gd name="T37" fmla="*/ 50 h 655"/>
                  <a:gd name="T38" fmla="*/ 2 w 598"/>
                  <a:gd name="T39" fmla="*/ 61 h 655"/>
                  <a:gd name="T40" fmla="*/ 1 w 598"/>
                  <a:gd name="T41" fmla="*/ 73 h 655"/>
                  <a:gd name="T42" fmla="*/ 0 w 598"/>
                  <a:gd name="T43" fmla="*/ 86 h 655"/>
                  <a:gd name="T44" fmla="*/ 1 w 598"/>
                  <a:gd name="T45" fmla="*/ 98 h 655"/>
                  <a:gd name="T46" fmla="*/ 5 w 598"/>
                  <a:gd name="T47" fmla="*/ 109 h 655"/>
                  <a:gd name="T48" fmla="*/ 9 w 598"/>
                  <a:gd name="T49" fmla="*/ 120 h 655"/>
                  <a:gd name="T50" fmla="*/ 14 w 598"/>
                  <a:gd name="T51" fmla="*/ 130 h 655"/>
                  <a:gd name="T52" fmla="*/ 22 w 598"/>
                  <a:gd name="T53" fmla="*/ 139 h 655"/>
                  <a:gd name="T54" fmla="*/ 29 w 598"/>
                  <a:gd name="T55" fmla="*/ 147 h 655"/>
                  <a:gd name="T56" fmla="*/ 39 w 598"/>
                  <a:gd name="T57" fmla="*/ 153 h 655"/>
                  <a:gd name="T58" fmla="*/ 49 w 598"/>
                  <a:gd name="T59" fmla="*/ 158 h 655"/>
                  <a:gd name="T60" fmla="*/ 59 w 598"/>
                  <a:gd name="T61" fmla="*/ 162 h 655"/>
                  <a:gd name="T62" fmla="*/ 71 w 598"/>
                  <a:gd name="T63" fmla="*/ 163 h 655"/>
                  <a:gd name="T64" fmla="*/ 82 w 598"/>
                  <a:gd name="T65" fmla="*/ 163 h 655"/>
                  <a:gd name="T66" fmla="*/ 93 w 598"/>
                  <a:gd name="T67" fmla="*/ 161 h 655"/>
                  <a:gd name="T68" fmla="*/ 103 w 598"/>
                  <a:gd name="T69" fmla="*/ 157 h 655"/>
                  <a:gd name="T70" fmla="*/ 113 w 598"/>
                  <a:gd name="T71" fmla="*/ 152 h 655"/>
                  <a:gd name="T72" fmla="*/ 122 w 598"/>
                  <a:gd name="T73" fmla="*/ 145 h 655"/>
                  <a:gd name="T74" fmla="*/ 131 w 598"/>
                  <a:gd name="T75" fmla="*/ 137 h 655"/>
                  <a:gd name="T76" fmla="*/ 137 w 598"/>
                  <a:gd name="T77" fmla="*/ 127 h 655"/>
                  <a:gd name="T78" fmla="*/ 142 w 598"/>
                  <a:gd name="T79" fmla="*/ 117 h 655"/>
                  <a:gd name="T80" fmla="*/ 147 w 598"/>
                  <a:gd name="T81" fmla="*/ 106 h 655"/>
                  <a:gd name="T82" fmla="*/ 149 w 598"/>
                  <a:gd name="T83" fmla="*/ 94 h 655"/>
                  <a:gd name="T84" fmla="*/ 150 w 598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8"/>
                  <a:gd name="T130" fmla="*/ 0 h 655"/>
                  <a:gd name="T131" fmla="*/ 598 w 598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8" h="655">
                    <a:moveTo>
                      <a:pt x="598" y="327"/>
                    </a:moveTo>
                    <a:lnTo>
                      <a:pt x="598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2" y="262"/>
                    </a:lnTo>
                    <a:lnTo>
                      <a:pt x="588" y="246"/>
                    </a:lnTo>
                    <a:lnTo>
                      <a:pt x="585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5"/>
                    </a:lnTo>
                    <a:lnTo>
                      <a:pt x="561" y="171"/>
                    </a:lnTo>
                    <a:lnTo>
                      <a:pt x="554" y="158"/>
                    </a:lnTo>
                    <a:lnTo>
                      <a:pt x="546" y="144"/>
                    </a:lnTo>
                    <a:lnTo>
                      <a:pt x="539" y="132"/>
                    </a:lnTo>
                    <a:lnTo>
                      <a:pt x="530" y="120"/>
                    </a:lnTo>
                    <a:lnTo>
                      <a:pt x="521" y="107"/>
                    </a:lnTo>
                    <a:lnTo>
                      <a:pt x="510" y="95"/>
                    </a:lnTo>
                    <a:lnTo>
                      <a:pt x="500" y="84"/>
                    </a:lnTo>
                    <a:lnTo>
                      <a:pt x="489" y="74"/>
                    </a:lnTo>
                    <a:lnTo>
                      <a:pt x="477" y="65"/>
                    </a:lnTo>
                    <a:lnTo>
                      <a:pt x="466" y="56"/>
                    </a:lnTo>
                    <a:lnTo>
                      <a:pt x="453" y="48"/>
                    </a:lnTo>
                    <a:lnTo>
                      <a:pt x="442" y="39"/>
                    </a:lnTo>
                    <a:lnTo>
                      <a:pt x="429" y="32"/>
                    </a:lnTo>
                    <a:lnTo>
                      <a:pt x="414" y="25"/>
                    </a:lnTo>
                    <a:lnTo>
                      <a:pt x="401" y="20"/>
                    </a:lnTo>
                    <a:lnTo>
                      <a:pt x="387" y="14"/>
                    </a:lnTo>
                    <a:lnTo>
                      <a:pt x="374" y="11"/>
                    </a:lnTo>
                    <a:lnTo>
                      <a:pt x="359" y="7"/>
                    </a:lnTo>
                    <a:lnTo>
                      <a:pt x="345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8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4" y="11"/>
                    </a:lnTo>
                    <a:lnTo>
                      <a:pt x="209" y="14"/>
                    </a:lnTo>
                    <a:lnTo>
                      <a:pt x="196" y="20"/>
                    </a:lnTo>
                    <a:lnTo>
                      <a:pt x="181" y="25"/>
                    </a:lnTo>
                    <a:lnTo>
                      <a:pt x="169" y="32"/>
                    </a:lnTo>
                    <a:lnTo>
                      <a:pt x="156" y="39"/>
                    </a:lnTo>
                    <a:lnTo>
                      <a:pt x="143" y="48"/>
                    </a:lnTo>
                    <a:lnTo>
                      <a:pt x="132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8" y="95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9" y="132"/>
                    </a:lnTo>
                    <a:lnTo>
                      <a:pt x="51" y="144"/>
                    </a:lnTo>
                    <a:lnTo>
                      <a:pt x="42" y="158"/>
                    </a:lnTo>
                    <a:lnTo>
                      <a:pt x="35" y="171"/>
                    </a:lnTo>
                    <a:lnTo>
                      <a:pt x="29" y="185"/>
                    </a:lnTo>
                    <a:lnTo>
                      <a:pt x="24" y="200"/>
                    </a:lnTo>
                    <a:lnTo>
                      <a:pt x="18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8" y="439"/>
                    </a:lnTo>
                    <a:lnTo>
                      <a:pt x="24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51" y="511"/>
                    </a:lnTo>
                    <a:lnTo>
                      <a:pt x="59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8" y="559"/>
                    </a:lnTo>
                    <a:lnTo>
                      <a:pt x="97" y="569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2" y="599"/>
                    </a:lnTo>
                    <a:lnTo>
                      <a:pt x="143" y="608"/>
                    </a:lnTo>
                    <a:lnTo>
                      <a:pt x="156" y="615"/>
                    </a:lnTo>
                    <a:lnTo>
                      <a:pt x="169" y="622"/>
                    </a:lnTo>
                    <a:lnTo>
                      <a:pt x="181" y="629"/>
                    </a:lnTo>
                    <a:lnTo>
                      <a:pt x="196" y="634"/>
                    </a:lnTo>
                    <a:lnTo>
                      <a:pt x="209" y="639"/>
                    </a:lnTo>
                    <a:lnTo>
                      <a:pt x="224" y="645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8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5" y="652"/>
                    </a:lnTo>
                    <a:lnTo>
                      <a:pt x="359" y="648"/>
                    </a:lnTo>
                    <a:lnTo>
                      <a:pt x="374" y="645"/>
                    </a:lnTo>
                    <a:lnTo>
                      <a:pt x="387" y="639"/>
                    </a:lnTo>
                    <a:lnTo>
                      <a:pt x="401" y="634"/>
                    </a:lnTo>
                    <a:lnTo>
                      <a:pt x="414" y="629"/>
                    </a:lnTo>
                    <a:lnTo>
                      <a:pt x="429" y="622"/>
                    </a:lnTo>
                    <a:lnTo>
                      <a:pt x="442" y="615"/>
                    </a:lnTo>
                    <a:lnTo>
                      <a:pt x="453" y="608"/>
                    </a:lnTo>
                    <a:lnTo>
                      <a:pt x="466" y="599"/>
                    </a:lnTo>
                    <a:lnTo>
                      <a:pt x="477" y="590"/>
                    </a:lnTo>
                    <a:lnTo>
                      <a:pt x="489" y="580"/>
                    </a:lnTo>
                    <a:lnTo>
                      <a:pt x="500" y="569"/>
                    </a:lnTo>
                    <a:lnTo>
                      <a:pt x="510" y="559"/>
                    </a:lnTo>
                    <a:lnTo>
                      <a:pt x="521" y="548"/>
                    </a:lnTo>
                    <a:lnTo>
                      <a:pt x="530" y="536"/>
                    </a:lnTo>
                    <a:lnTo>
                      <a:pt x="539" y="523"/>
                    </a:lnTo>
                    <a:lnTo>
                      <a:pt x="546" y="511"/>
                    </a:lnTo>
                    <a:lnTo>
                      <a:pt x="554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39"/>
                    </a:lnTo>
                    <a:lnTo>
                      <a:pt x="585" y="425"/>
                    </a:lnTo>
                    <a:lnTo>
                      <a:pt x="588" y="409"/>
                    </a:lnTo>
                    <a:lnTo>
                      <a:pt x="592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8" y="344"/>
                    </a:lnTo>
                    <a:lnTo>
                      <a:pt x="598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7" name="Freeform 94"/>
              <p:cNvSpPr>
                <a:spLocks/>
              </p:cNvSpPr>
              <p:nvPr/>
            </p:nvSpPr>
            <p:spPr bwMode="auto">
              <a:xfrm>
                <a:off x="3718" y="978"/>
                <a:ext cx="299" cy="327"/>
              </a:xfrm>
              <a:custGeom>
                <a:avLst/>
                <a:gdLst>
                  <a:gd name="T0" fmla="*/ 149 w 598"/>
                  <a:gd name="T1" fmla="*/ 73 h 655"/>
                  <a:gd name="T2" fmla="*/ 147 w 598"/>
                  <a:gd name="T3" fmla="*/ 61 h 655"/>
                  <a:gd name="T4" fmla="*/ 144 w 598"/>
                  <a:gd name="T5" fmla="*/ 50 h 655"/>
                  <a:gd name="T6" fmla="*/ 139 w 598"/>
                  <a:gd name="T7" fmla="*/ 39 h 655"/>
                  <a:gd name="T8" fmla="*/ 133 w 598"/>
                  <a:gd name="T9" fmla="*/ 30 h 655"/>
                  <a:gd name="T10" fmla="*/ 125 w 598"/>
                  <a:gd name="T11" fmla="*/ 21 h 655"/>
                  <a:gd name="T12" fmla="*/ 116 w 598"/>
                  <a:gd name="T13" fmla="*/ 14 h 655"/>
                  <a:gd name="T14" fmla="*/ 107 w 598"/>
                  <a:gd name="T15" fmla="*/ 8 h 655"/>
                  <a:gd name="T16" fmla="*/ 96 w 598"/>
                  <a:gd name="T17" fmla="*/ 3 h 655"/>
                  <a:gd name="T18" fmla="*/ 86 w 598"/>
                  <a:gd name="T19" fmla="*/ 1 h 655"/>
                  <a:gd name="T20" fmla="*/ 75 w 598"/>
                  <a:gd name="T21" fmla="*/ 0 h 655"/>
                  <a:gd name="T22" fmla="*/ 63 w 598"/>
                  <a:gd name="T23" fmla="*/ 1 h 655"/>
                  <a:gd name="T24" fmla="*/ 52 w 598"/>
                  <a:gd name="T25" fmla="*/ 3 h 655"/>
                  <a:gd name="T26" fmla="*/ 42 w 598"/>
                  <a:gd name="T27" fmla="*/ 8 h 655"/>
                  <a:gd name="T28" fmla="*/ 33 w 598"/>
                  <a:gd name="T29" fmla="*/ 14 h 655"/>
                  <a:gd name="T30" fmla="*/ 24 w 598"/>
                  <a:gd name="T31" fmla="*/ 21 h 655"/>
                  <a:gd name="T32" fmla="*/ 17 w 598"/>
                  <a:gd name="T33" fmla="*/ 30 h 655"/>
                  <a:gd name="T34" fmla="*/ 10 w 598"/>
                  <a:gd name="T35" fmla="*/ 39 h 655"/>
                  <a:gd name="T36" fmla="*/ 6 w 598"/>
                  <a:gd name="T37" fmla="*/ 50 h 655"/>
                  <a:gd name="T38" fmla="*/ 2 w 598"/>
                  <a:gd name="T39" fmla="*/ 61 h 655"/>
                  <a:gd name="T40" fmla="*/ 1 w 598"/>
                  <a:gd name="T41" fmla="*/ 73 h 655"/>
                  <a:gd name="T42" fmla="*/ 0 w 598"/>
                  <a:gd name="T43" fmla="*/ 86 h 655"/>
                  <a:gd name="T44" fmla="*/ 1 w 598"/>
                  <a:gd name="T45" fmla="*/ 98 h 655"/>
                  <a:gd name="T46" fmla="*/ 5 w 598"/>
                  <a:gd name="T47" fmla="*/ 109 h 655"/>
                  <a:gd name="T48" fmla="*/ 9 w 598"/>
                  <a:gd name="T49" fmla="*/ 120 h 655"/>
                  <a:gd name="T50" fmla="*/ 14 w 598"/>
                  <a:gd name="T51" fmla="*/ 130 h 655"/>
                  <a:gd name="T52" fmla="*/ 22 w 598"/>
                  <a:gd name="T53" fmla="*/ 139 h 655"/>
                  <a:gd name="T54" fmla="*/ 29 w 598"/>
                  <a:gd name="T55" fmla="*/ 147 h 655"/>
                  <a:gd name="T56" fmla="*/ 39 w 598"/>
                  <a:gd name="T57" fmla="*/ 153 h 655"/>
                  <a:gd name="T58" fmla="*/ 49 w 598"/>
                  <a:gd name="T59" fmla="*/ 158 h 655"/>
                  <a:gd name="T60" fmla="*/ 59 w 598"/>
                  <a:gd name="T61" fmla="*/ 162 h 655"/>
                  <a:gd name="T62" fmla="*/ 71 w 598"/>
                  <a:gd name="T63" fmla="*/ 163 h 655"/>
                  <a:gd name="T64" fmla="*/ 82 w 598"/>
                  <a:gd name="T65" fmla="*/ 163 h 655"/>
                  <a:gd name="T66" fmla="*/ 93 w 598"/>
                  <a:gd name="T67" fmla="*/ 161 h 655"/>
                  <a:gd name="T68" fmla="*/ 103 w 598"/>
                  <a:gd name="T69" fmla="*/ 157 h 655"/>
                  <a:gd name="T70" fmla="*/ 113 w 598"/>
                  <a:gd name="T71" fmla="*/ 152 h 655"/>
                  <a:gd name="T72" fmla="*/ 122 w 598"/>
                  <a:gd name="T73" fmla="*/ 145 h 655"/>
                  <a:gd name="T74" fmla="*/ 131 w 598"/>
                  <a:gd name="T75" fmla="*/ 137 h 655"/>
                  <a:gd name="T76" fmla="*/ 137 w 598"/>
                  <a:gd name="T77" fmla="*/ 127 h 655"/>
                  <a:gd name="T78" fmla="*/ 142 w 598"/>
                  <a:gd name="T79" fmla="*/ 117 h 655"/>
                  <a:gd name="T80" fmla="*/ 147 w 598"/>
                  <a:gd name="T81" fmla="*/ 106 h 655"/>
                  <a:gd name="T82" fmla="*/ 149 w 598"/>
                  <a:gd name="T83" fmla="*/ 94 h 655"/>
                  <a:gd name="T84" fmla="*/ 150 w 598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8"/>
                  <a:gd name="T130" fmla="*/ 0 h 655"/>
                  <a:gd name="T131" fmla="*/ 598 w 598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8" h="655">
                    <a:moveTo>
                      <a:pt x="598" y="327"/>
                    </a:moveTo>
                    <a:lnTo>
                      <a:pt x="598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2" y="262"/>
                    </a:lnTo>
                    <a:lnTo>
                      <a:pt x="588" y="246"/>
                    </a:lnTo>
                    <a:lnTo>
                      <a:pt x="585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5"/>
                    </a:lnTo>
                    <a:lnTo>
                      <a:pt x="561" y="171"/>
                    </a:lnTo>
                    <a:lnTo>
                      <a:pt x="554" y="158"/>
                    </a:lnTo>
                    <a:lnTo>
                      <a:pt x="546" y="144"/>
                    </a:lnTo>
                    <a:lnTo>
                      <a:pt x="539" y="132"/>
                    </a:lnTo>
                    <a:lnTo>
                      <a:pt x="530" y="120"/>
                    </a:lnTo>
                    <a:lnTo>
                      <a:pt x="521" y="107"/>
                    </a:lnTo>
                    <a:lnTo>
                      <a:pt x="510" y="95"/>
                    </a:lnTo>
                    <a:lnTo>
                      <a:pt x="500" y="84"/>
                    </a:lnTo>
                    <a:lnTo>
                      <a:pt x="489" y="74"/>
                    </a:lnTo>
                    <a:lnTo>
                      <a:pt x="477" y="65"/>
                    </a:lnTo>
                    <a:lnTo>
                      <a:pt x="466" y="56"/>
                    </a:lnTo>
                    <a:lnTo>
                      <a:pt x="453" y="48"/>
                    </a:lnTo>
                    <a:lnTo>
                      <a:pt x="442" y="39"/>
                    </a:lnTo>
                    <a:lnTo>
                      <a:pt x="429" y="32"/>
                    </a:lnTo>
                    <a:lnTo>
                      <a:pt x="414" y="25"/>
                    </a:lnTo>
                    <a:lnTo>
                      <a:pt x="401" y="20"/>
                    </a:lnTo>
                    <a:lnTo>
                      <a:pt x="387" y="14"/>
                    </a:lnTo>
                    <a:lnTo>
                      <a:pt x="374" y="11"/>
                    </a:lnTo>
                    <a:lnTo>
                      <a:pt x="359" y="7"/>
                    </a:lnTo>
                    <a:lnTo>
                      <a:pt x="345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8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4" y="11"/>
                    </a:lnTo>
                    <a:lnTo>
                      <a:pt x="209" y="14"/>
                    </a:lnTo>
                    <a:lnTo>
                      <a:pt x="196" y="20"/>
                    </a:lnTo>
                    <a:lnTo>
                      <a:pt x="181" y="25"/>
                    </a:lnTo>
                    <a:lnTo>
                      <a:pt x="169" y="32"/>
                    </a:lnTo>
                    <a:lnTo>
                      <a:pt x="156" y="39"/>
                    </a:lnTo>
                    <a:lnTo>
                      <a:pt x="143" y="48"/>
                    </a:lnTo>
                    <a:lnTo>
                      <a:pt x="132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8" y="95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9" y="132"/>
                    </a:lnTo>
                    <a:lnTo>
                      <a:pt x="51" y="144"/>
                    </a:lnTo>
                    <a:lnTo>
                      <a:pt x="42" y="158"/>
                    </a:lnTo>
                    <a:lnTo>
                      <a:pt x="35" y="171"/>
                    </a:lnTo>
                    <a:lnTo>
                      <a:pt x="29" y="185"/>
                    </a:lnTo>
                    <a:lnTo>
                      <a:pt x="24" y="200"/>
                    </a:lnTo>
                    <a:lnTo>
                      <a:pt x="18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8" y="439"/>
                    </a:lnTo>
                    <a:lnTo>
                      <a:pt x="24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51" y="511"/>
                    </a:lnTo>
                    <a:lnTo>
                      <a:pt x="59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8" y="559"/>
                    </a:lnTo>
                    <a:lnTo>
                      <a:pt x="97" y="569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2" y="599"/>
                    </a:lnTo>
                    <a:lnTo>
                      <a:pt x="143" y="608"/>
                    </a:lnTo>
                    <a:lnTo>
                      <a:pt x="156" y="615"/>
                    </a:lnTo>
                    <a:lnTo>
                      <a:pt x="169" y="622"/>
                    </a:lnTo>
                    <a:lnTo>
                      <a:pt x="181" y="629"/>
                    </a:lnTo>
                    <a:lnTo>
                      <a:pt x="196" y="634"/>
                    </a:lnTo>
                    <a:lnTo>
                      <a:pt x="209" y="639"/>
                    </a:lnTo>
                    <a:lnTo>
                      <a:pt x="224" y="645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8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5" y="652"/>
                    </a:lnTo>
                    <a:lnTo>
                      <a:pt x="359" y="648"/>
                    </a:lnTo>
                    <a:lnTo>
                      <a:pt x="374" y="645"/>
                    </a:lnTo>
                    <a:lnTo>
                      <a:pt x="387" y="639"/>
                    </a:lnTo>
                    <a:lnTo>
                      <a:pt x="401" y="634"/>
                    </a:lnTo>
                    <a:lnTo>
                      <a:pt x="414" y="629"/>
                    </a:lnTo>
                    <a:lnTo>
                      <a:pt x="429" y="622"/>
                    </a:lnTo>
                    <a:lnTo>
                      <a:pt x="442" y="615"/>
                    </a:lnTo>
                    <a:lnTo>
                      <a:pt x="453" y="608"/>
                    </a:lnTo>
                    <a:lnTo>
                      <a:pt x="466" y="599"/>
                    </a:lnTo>
                    <a:lnTo>
                      <a:pt x="477" y="590"/>
                    </a:lnTo>
                    <a:lnTo>
                      <a:pt x="489" y="580"/>
                    </a:lnTo>
                    <a:lnTo>
                      <a:pt x="500" y="569"/>
                    </a:lnTo>
                    <a:lnTo>
                      <a:pt x="510" y="559"/>
                    </a:lnTo>
                    <a:lnTo>
                      <a:pt x="521" y="548"/>
                    </a:lnTo>
                    <a:lnTo>
                      <a:pt x="530" y="536"/>
                    </a:lnTo>
                    <a:lnTo>
                      <a:pt x="539" y="523"/>
                    </a:lnTo>
                    <a:lnTo>
                      <a:pt x="546" y="511"/>
                    </a:lnTo>
                    <a:lnTo>
                      <a:pt x="554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39"/>
                    </a:lnTo>
                    <a:lnTo>
                      <a:pt x="585" y="425"/>
                    </a:lnTo>
                    <a:lnTo>
                      <a:pt x="588" y="409"/>
                    </a:lnTo>
                    <a:lnTo>
                      <a:pt x="592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8" y="344"/>
                    </a:lnTo>
                    <a:lnTo>
                      <a:pt x="598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8" name="Freeform 95"/>
              <p:cNvSpPr>
                <a:spLocks/>
              </p:cNvSpPr>
              <p:nvPr/>
            </p:nvSpPr>
            <p:spPr bwMode="auto">
              <a:xfrm>
                <a:off x="763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2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3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7"/>
                    </a:moveTo>
                    <a:lnTo>
                      <a:pt x="596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0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28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4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39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7" y="7"/>
                    </a:lnTo>
                    <a:lnTo>
                      <a:pt x="343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5" y="39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7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4" y="170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2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1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0" y="360"/>
                    </a:lnTo>
                    <a:lnTo>
                      <a:pt x="1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2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4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7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5" y="615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3" y="652"/>
                    </a:lnTo>
                    <a:lnTo>
                      <a:pt x="357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5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28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6" y="344"/>
                    </a:lnTo>
                    <a:lnTo>
                      <a:pt x="597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9" name="Freeform 96"/>
              <p:cNvSpPr>
                <a:spLocks/>
              </p:cNvSpPr>
              <p:nvPr/>
            </p:nvSpPr>
            <p:spPr bwMode="auto">
              <a:xfrm>
                <a:off x="763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2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3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7"/>
                    </a:moveTo>
                    <a:lnTo>
                      <a:pt x="596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0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28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4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39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7" y="7"/>
                    </a:lnTo>
                    <a:lnTo>
                      <a:pt x="343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5" y="39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7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4" y="170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2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1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0" y="360"/>
                    </a:lnTo>
                    <a:lnTo>
                      <a:pt x="1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2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4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7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5" y="615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3" y="652"/>
                    </a:lnTo>
                    <a:lnTo>
                      <a:pt x="357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5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28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6" y="344"/>
                    </a:lnTo>
                    <a:lnTo>
                      <a:pt x="597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0" name="Freeform 97"/>
              <p:cNvSpPr>
                <a:spLocks/>
              </p:cNvSpPr>
              <p:nvPr/>
            </p:nvSpPr>
            <p:spPr bwMode="auto">
              <a:xfrm>
                <a:off x="3759" y="1022"/>
                <a:ext cx="218" cy="238"/>
              </a:xfrm>
              <a:custGeom>
                <a:avLst/>
                <a:gdLst>
                  <a:gd name="T0" fmla="*/ 0 w 436"/>
                  <a:gd name="T1" fmla="*/ 112 h 476"/>
                  <a:gd name="T2" fmla="*/ 11 w 436"/>
                  <a:gd name="T3" fmla="*/ 119 h 476"/>
                  <a:gd name="T4" fmla="*/ 109 w 436"/>
                  <a:gd name="T5" fmla="*/ 11 h 476"/>
                  <a:gd name="T6" fmla="*/ 102 w 436"/>
                  <a:gd name="T7" fmla="*/ 0 h 476"/>
                  <a:gd name="T8" fmla="*/ 0 w 436"/>
                  <a:gd name="T9" fmla="*/ 112 h 476"/>
                  <a:gd name="T10" fmla="*/ 0 w 436"/>
                  <a:gd name="T11" fmla="*/ 112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6"/>
                  <a:gd name="T19" fmla="*/ 0 h 476"/>
                  <a:gd name="T20" fmla="*/ 436 w 436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6" h="476">
                    <a:moveTo>
                      <a:pt x="0" y="446"/>
                    </a:moveTo>
                    <a:lnTo>
                      <a:pt x="42" y="476"/>
                    </a:lnTo>
                    <a:lnTo>
                      <a:pt x="436" y="44"/>
                    </a:lnTo>
                    <a:lnTo>
                      <a:pt x="408" y="0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1" name="Freeform 98"/>
              <p:cNvSpPr>
                <a:spLocks/>
              </p:cNvSpPr>
              <p:nvPr/>
            </p:nvSpPr>
            <p:spPr bwMode="auto">
              <a:xfrm>
                <a:off x="3759" y="1022"/>
                <a:ext cx="218" cy="238"/>
              </a:xfrm>
              <a:custGeom>
                <a:avLst/>
                <a:gdLst>
                  <a:gd name="T0" fmla="*/ 11 w 436"/>
                  <a:gd name="T1" fmla="*/ 0 h 476"/>
                  <a:gd name="T2" fmla="*/ 0 w 436"/>
                  <a:gd name="T3" fmla="*/ 11 h 476"/>
                  <a:gd name="T4" fmla="*/ 102 w 436"/>
                  <a:gd name="T5" fmla="*/ 119 h 476"/>
                  <a:gd name="T6" fmla="*/ 109 w 436"/>
                  <a:gd name="T7" fmla="*/ 112 h 476"/>
                  <a:gd name="T8" fmla="*/ 11 w 436"/>
                  <a:gd name="T9" fmla="*/ 0 h 476"/>
                  <a:gd name="T10" fmla="*/ 11 w 436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6"/>
                  <a:gd name="T19" fmla="*/ 0 h 476"/>
                  <a:gd name="T20" fmla="*/ 436 w 436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6" h="476">
                    <a:moveTo>
                      <a:pt x="42" y="0"/>
                    </a:moveTo>
                    <a:lnTo>
                      <a:pt x="0" y="44"/>
                    </a:lnTo>
                    <a:lnTo>
                      <a:pt x="408" y="476"/>
                    </a:lnTo>
                    <a:lnTo>
                      <a:pt x="436" y="446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2" name="Rectangle 99"/>
              <p:cNvSpPr>
                <a:spLocks noChangeArrowheads="1"/>
              </p:cNvSpPr>
              <p:nvPr/>
            </p:nvSpPr>
            <p:spPr bwMode="auto">
              <a:xfrm>
                <a:off x="763" y="1565"/>
                <a:ext cx="29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43" name="Rectangle 100"/>
              <p:cNvSpPr>
                <a:spLocks noChangeArrowheads="1"/>
              </p:cNvSpPr>
              <p:nvPr/>
            </p:nvSpPr>
            <p:spPr bwMode="auto">
              <a:xfrm>
                <a:off x="899" y="1417"/>
                <a:ext cx="26" cy="32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44" name="Freeform 101"/>
              <p:cNvSpPr>
                <a:spLocks/>
              </p:cNvSpPr>
              <p:nvPr/>
            </p:nvSpPr>
            <p:spPr bwMode="auto">
              <a:xfrm>
                <a:off x="4622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3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4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2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8"/>
                    </a:moveTo>
                    <a:lnTo>
                      <a:pt x="597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2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30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6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40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9" y="7"/>
                    </a:lnTo>
                    <a:lnTo>
                      <a:pt x="344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6" y="40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6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5" y="172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2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8"/>
                    </a:lnTo>
                    <a:lnTo>
                      <a:pt x="0" y="344"/>
                    </a:lnTo>
                    <a:lnTo>
                      <a:pt x="0" y="362"/>
                    </a:lnTo>
                    <a:lnTo>
                      <a:pt x="2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6" y="616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4" y="652"/>
                    </a:lnTo>
                    <a:lnTo>
                      <a:pt x="359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6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30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2"/>
                    </a:lnTo>
                    <a:lnTo>
                      <a:pt x="597" y="344"/>
                    </a:lnTo>
                    <a:lnTo>
                      <a:pt x="597" y="328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5" name="Freeform 102"/>
              <p:cNvSpPr>
                <a:spLocks/>
              </p:cNvSpPr>
              <p:nvPr/>
            </p:nvSpPr>
            <p:spPr bwMode="auto">
              <a:xfrm>
                <a:off x="4622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3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4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2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8"/>
                    </a:moveTo>
                    <a:lnTo>
                      <a:pt x="597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2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30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6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40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9" y="7"/>
                    </a:lnTo>
                    <a:lnTo>
                      <a:pt x="344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6" y="40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6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5" y="172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2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8"/>
                    </a:lnTo>
                    <a:lnTo>
                      <a:pt x="0" y="344"/>
                    </a:lnTo>
                    <a:lnTo>
                      <a:pt x="0" y="362"/>
                    </a:lnTo>
                    <a:lnTo>
                      <a:pt x="2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6" y="616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4" y="652"/>
                    </a:lnTo>
                    <a:lnTo>
                      <a:pt x="359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6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30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2"/>
                    </a:lnTo>
                    <a:lnTo>
                      <a:pt x="597" y="344"/>
                    </a:lnTo>
                    <a:lnTo>
                      <a:pt x="597" y="328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6" name="Rectangle 103"/>
              <p:cNvSpPr>
                <a:spLocks noChangeArrowheads="1"/>
              </p:cNvSpPr>
              <p:nvPr/>
            </p:nvSpPr>
            <p:spPr bwMode="auto">
              <a:xfrm>
                <a:off x="4622" y="1566"/>
                <a:ext cx="29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47" name="Rectangle 104"/>
              <p:cNvSpPr>
                <a:spLocks noChangeArrowheads="1"/>
              </p:cNvSpPr>
              <p:nvPr/>
            </p:nvSpPr>
            <p:spPr bwMode="auto">
              <a:xfrm>
                <a:off x="4758" y="1417"/>
                <a:ext cx="28" cy="32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48" name="Freeform 105"/>
              <p:cNvSpPr>
                <a:spLocks/>
              </p:cNvSpPr>
              <p:nvPr/>
            </p:nvSpPr>
            <p:spPr bwMode="auto">
              <a:xfrm>
                <a:off x="1612" y="1417"/>
                <a:ext cx="306" cy="327"/>
              </a:xfrm>
              <a:custGeom>
                <a:avLst/>
                <a:gdLst>
                  <a:gd name="T0" fmla="*/ 152 w 613"/>
                  <a:gd name="T1" fmla="*/ 73 h 655"/>
                  <a:gd name="T2" fmla="*/ 150 w 613"/>
                  <a:gd name="T3" fmla="*/ 61 h 655"/>
                  <a:gd name="T4" fmla="*/ 147 w 613"/>
                  <a:gd name="T5" fmla="*/ 50 h 655"/>
                  <a:gd name="T6" fmla="*/ 141 w 613"/>
                  <a:gd name="T7" fmla="*/ 39 h 655"/>
                  <a:gd name="T8" fmla="*/ 135 w 613"/>
                  <a:gd name="T9" fmla="*/ 30 h 655"/>
                  <a:gd name="T10" fmla="*/ 128 w 613"/>
                  <a:gd name="T11" fmla="*/ 21 h 655"/>
                  <a:gd name="T12" fmla="*/ 119 w 613"/>
                  <a:gd name="T13" fmla="*/ 14 h 655"/>
                  <a:gd name="T14" fmla="*/ 109 w 613"/>
                  <a:gd name="T15" fmla="*/ 8 h 655"/>
                  <a:gd name="T16" fmla="*/ 99 w 613"/>
                  <a:gd name="T17" fmla="*/ 3 h 655"/>
                  <a:gd name="T18" fmla="*/ 88 w 613"/>
                  <a:gd name="T19" fmla="*/ 1 h 655"/>
                  <a:gd name="T20" fmla="*/ 76 w 613"/>
                  <a:gd name="T21" fmla="*/ 0 h 655"/>
                  <a:gd name="T22" fmla="*/ 64 w 613"/>
                  <a:gd name="T23" fmla="*/ 1 h 655"/>
                  <a:gd name="T24" fmla="*/ 53 w 613"/>
                  <a:gd name="T25" fmla="*/ 3 h 655"/>
                  <a:gd name="T26" fmla="*/ 43 w 613"/>
                  <a:gd name="T27" fmla="*/ 8 h 655"/>
                  <a:gd name="T28" fmla="*/ 34 w 613"/>
                  <a:gd name="T29" fmla="*/ 14 h 655"/>
                  <a:gd name="T30" fmla="*/ 25 w 613"/>
                  <a:gd name="T31" fmla="*/ 21 h 655"/>
                  <a:gd name="T32" fmla="*/ 17 w 613"/>
                  <a:gd name="T33" fmla="*/ 30 h 655"/>
                  <a:gd name="T34" fmla="*/ 11 w 613"/>
                  <a:gd name="T35" fmla="*/ 39 h 655"/>
                  <a:gd name="T36" fmla="*/ 6 w 613"/>
                  <a:gd name="T37" fmla="*/ 50 h 655"/>
                  <a:gd name="T38" fmla="*/ 2 w 613"/>
                  <a:gd name="T39" fmla="*/ 61 h 655"/>
                  <a:gd name="T40" fmla="*/ 0 w 613"/>
                  <a:gd name="T41" fmla="*/ 73 h 655"/>
                  <a:gd name="T42" fmla="*/ 0 w 613"/>
                  <a:gd name="T43" fmla="*/ 86 h 655"/>
                  <a:gd name="T44" fmla="*/ 1 w 613"/>
                  <a:gd name="T45" fmla="*/ 98 h 655"/>
                  <a:gd name="T46" fmla="*/ 4 w 613"/>
                  <a:gd name="T47" fmla="*/ 110 h 655"/>
                  <a:gd name="T48" fmla="*/ 9 w 613"/>
                  <a:gd name="T49" fmla="*/ 120 h 655"/>
                  <a:gd name="T50" fmla="*/ 15 w 613"/>
                  <a:gd name="T51" fmla="*/ 130 h 655"/>
                  <a:gd name="T52" fmla="*/ 22 w 613"/>
                  <a:gd name="T53" fmla="*/ 139 h 655"/>
                  <a:gd name="T54" fmla="*/ 30 w 613"/>
                  <a:gd name="T55" fmla="*/ 147 h 655"/>
                  <a:gd name="T56" fmla="*/ 40 w 613"/>
                  <a:gd name="T57" fmla="*/ 154 h 655"/>
                  <a:gd name="T58" fmla="*/ 50 w 613"/>
                  <a:gd name="T59" fmla="*/ 159 h 655"/>
                  <a:gd name="T60" fmla="*/ 61 w 613"/>
                  <a:gd name="T61" fmla="*/ 162 h 655"/>
                  <a:gd name="T62" fmla="*/ 72 w 613"/>
                  <a:gd name="T63" fmla="*/ 163 h 655"/>
                  <a:gd name="T64" fmla="*/ 84 w 613"/>
                  <a:gd name="T65" fmla="*/ 163 h 655"/>
                  <a:gd name="T66" fmla="*/ 95 w 613"/>
                  <a:gd name="T67" fmla="*/ 161 h 655"/>
                  <a:gd name="T68" fmla="*/ 106 w 613"/>
                  <a:gd name="T69" fmla="*/ 157 h 655"/>
                  <a:gd name="T70" fmla="*/ 116 w 613"/>
                  <a:gd name="T71" fmla="*/ 152 h 655"/>
                  <a:gd name="T72" fmla="*/ 125 w 613"/>
                  <a:gd name="T73" fmla="*/ 145 h 655"/>
                  <a:gd name="T74" fmla="*/ 133 w 613"/>
                  <a:gd name="T75" fmla="*/ 137 h 655"/>
                  <a:gd name="T76" fmla="*/ 140 w 613"/>
                  <a:gd name="T77" fmla="*/ 127 h 655"/>
                  <a:gd name="T78" fmla="*/ 145 w 613"/>
                  <a:gd name="T79" fmla="*/ 117 h 655"/>
                  <a:gd name="T80" fmla="*/ 149 w 613"/>
                  <a:gd name="T81" fmla="*/ 106 h 655"/>
                  <a:gd name="T82" fmla="*/ 152 w 613"/>
                  <a:gd name="T83" fmla="*/ 94 h 655"/>
                  <a:gd name="T84" fmla="*/ 153 w 613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3"/>
                  <a:gd name="T130" fmla="*/ 0 h 655"/>
                  <a:gd name="T131" fmla="*/ 613 w 613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3" h="655">
                    <a:moveTo>
                      <a:pt x="613" y="327"/>
                    </a:moveTo>
                    <a:lnTo>
                      <a:pt x="611" y="311"/>
                    </a:lnTo>
                    <a:lnTo>
                      <a:pt x="611" y="293"/>
                    </a:lnTo>
                    <a:lnTo>
                      <a:pt x="609" y="278"/>
                    </a:lnTo>
                    <a:lnTo>
                      <a:pt x="606" y="262"/>
                    </a:lnTo>
                    <a:lnTo>
                      <a:pt x="602" y="246"/>
                    </a:lnTo>
                    <a:lnTo>
                      <a:pt x="598" y="230"/>
                    </a:lnTo>
                    <a:lnTo>
                      <a:pt x="595" y="214"/>
                    </a:lnTo>
                    <a:lnTo>
                      <a:pt x="589" y="200"/>
                    </a:lnTo>
                    <a:lnTo>
                      <a:pt x="582" y="186"/>
                    </a:lnTo>
                    <a:lnTo>
                      <a:pt x="574" y="170"/>
                    </a:lnTo>
                    <a:lnTo>
                      <a:pt x="567" y="158"/>
                    </a:lnTo>
                    <a:lnTo>
                      <a:pt x="560" y="144"/>
                    </a:lnTo>
                    <a:lnTo>
                      <a:pt x="551" y="132"/>
                    </a:lnTo>
                    <a:lnTo>
                      <a:pt x="543" y="120"/>
                    </a:lnTo>
                    <a:lnTo>
                      <a:pt x="532" y="107"/>
                    </a:lnTo>
                    <a:lnTo>
                      <a:pt x="523" y="97"/>
                    </a:lnTo>
                    <a:lnTo>
                      <a:pt x="512" y="84"/>
                    </a:lnTo>
                    <a:lnTo>
                      <a:pt x="501" y="74"/>
                    </a:lnTo>
                    <a:lnTo>
                      <a:pt x="490" y="65"/>
                    </a:lnTo>
                    <a:lnTo>
                      <a:pt x="477" y="56"/>
                    </a:lnTo>
                    <a:lnTo>
                      <a:pt x="464" y="48"/>
                    </a:lnTo>
                    <a:lnTo>
                      <a:pt x="452" y="39"/>
                    </a:lnTo>
                    <a:lnTo>
                      <a:pt x="439" y="32"/>
                    </a:lnTo>
                    <a:lnTo>
                      <a:pt x="426" y="26"/>
                    </a:lnTo>
                    <a:lnTo>
                      <a:pt x="411" y="19"/>
                    </a:lnTo>
                    <a:lnTo>
                      <a:pt x="397" y="14"/>
                    </a:lnTo>
                    <a:lnTo>
                      <a:pt x="382" y="11"/>
                    </a:lnTo>
                    <a:lnTo>
                      <a:pt x="367" y="7"/>
                    </a:lnTo>
                    <a:lnTo>
                      <a:pt x="353" y="4"/>
                    </a:lnTo>
                    <a:lnTo>
                      <a:pt x="338" y="2"/>
                    </a:lnTo>
                    <a:lnTo>
                      <a:pt x="321" y="0"/>
                    </a:lnTo>
                    <a:lnTo>
                      <a:pt x="307" y="0"/>
                    </a:lnTo>
                    <a:lnTo>
                      <a:pt x="290" y="0"/>
                    </a:lnTo>
                    <a:lnTo>
                      <a:pt x="276" y="2"/>
                    </a:lnTo>
                    <a:lnTo>
                      <a:pt x="259" y="4"/>
                    </a:lnTo>
                    <a:lnTo>
                      <a:pt x="244" y="7"/>
                    </a:lnTo>
                    <a:lnTo>
                      <a:pt x="230" y="11"/>
                    </a:lnTo>
                    <a:lnTo>
                      <a:pt x="215" y="14"/>
                    </a:lnTo>
                    <a:lnTo>
                      <a:pt x="200" y="19"/>
                    </a:lnTo>
                    <a:lnTo>
                      <a:pt x="188" y="26"/>
                    </a:lnTo>
                    <a:lnTo>
                      <a:pt x="175" y="32"/>
                    </a:lnTo>
                    <a:lnTo>
                      <a:pt x="160" y="39"/>
                    </a:lnTo>
                    <a:lnTo>
                      <a:pt x="147" y="48"/>
                    </a:lnTo>
                    <a:lnTo>
                      <a:pt x="136" y="56"/>
                    </a:lnTo>
                    <a:lnTo>
                      <a:pt x="123" y="65"/>
                    </a:lnTo>
                    <a:lnTo>
                      <a:pt x="112" y="74"/>
                    </a:lnTo>
                    <a:lnTo>
                      <a:pt x="101" y="84"/>
                    </a:lnTo>
                    <a:lnTo>
                      <a:pt x="90" y="97"/>
                    </a:lnTo>
                    <a:lnTo>
                      <a:pt x="79" y="107"/>
                    </a:lnTo>
                    <a:lnTo>
                      <a:pt x="70" y="120"/>
                    </a:lnTo>
                    <a:lnTo>
                      <a:pt x="61" y="132"/>
                    </a:lnTo>
                    <a:lnTo>
                      <a:pt x="54" y="144"/>
                    </a:lnTo>
                    <a:lnTo>
                      <a:pt x="44" y="158"/>
                    </a:lnTo>
                    <a:lnTo>
                      <a:pt x="37" y="170"/>
                    </a:lnTo>
                    <a:lnTo>
                      <a:pt x="30" y="186"/>
                    </a:lnTo>
                    <a:lnTo>
                      <a:pt x="24" y="200"/>
                    </a:lnTo>
                    <a:lnTo>
                      <a:pt x="19" y="214"/>
                    </a:lnTo>
                    <a:lnTo>
                      <a:pt x="15" y="230"/>
                    </a:lnTo>
                    <a:lnTo>
                      <a:pt x="10" y="246"/>
                    </a:lnTo>
                    <a:lnTo>
                      <a:pt x="6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6" y="393"/>
                    </a:lnTo>
                    <a:lnTo>
                      <a:pt x="10" y="409"/>
                    </a:lnTo>
                    <a:lnTo>
                      <a:pt x="15" y="425"/>
                    </a:lnTo>
                    <a:lnTo>
                      <a:pt x="19" y="441"/>
                    </a:lnTo>
                    <a:lnTo>
                      <a:pt x="24" y="455"/>
                    </a:lnTo>
                    <a:lnTo>
                      <a:pt x="30" y="469"/>
                    </a:lnTo>
                    <a:lnTo>
                      <a:pt x="37" y="483"/>
                    </a:lnTo>
                    <a:lnTo>
                      <a:pt x="44" y="497"/>
                    </a:lnTo>
                    <a:lnTo>
                      <a:pt x="54" y="511"/>
                    </a:lnTo>
                    <a:lnTo>
                      <a:pt x="61" y="523"/>
                    </a:lnTo>
                    <a:lnTo>
                      <a:pt x="70" y="536"/>
                    </a:lnTo>
                    <a:lnTo>
                      <a:pt x="79" y="548"/>
                    </a:lnTo>
                    <a:lnTo>
                      <a:pt x="90" y="558"/>
                    </a:lnTo>
                    <a:lnTo>
                      <a:pt x="101" y="571"/>
                    </a:lnTo>
                    <a:lnTo>
                      <a:pt x="112" y="580"/>
                    </a:lnTo>
                    <a:lnTo>
                      <a:pt x="123" y="590"/>
                    </a:lnTo>
                    <a:lnTo>
                      <a:pt x="136" y="599"/>
                    </a:lnTo>
                    <a:lnTo>
                      <a:pt x="147" y="608"/>
                    </a:lnTo>
                    <a:lnTo>
                      <a:pt x="160" y="616"/>
                    </a:lnTo>
                    <a:lnTo>
                      <a:pt x="175" y="623"/>
                    </a:lnTo>
                    <a:lnTo>
                      <a:pt x="188" y="629"/>
                    </a:lnTo>
                    <a:lnTo>
                      <a:pt x="200" y="636"/>
                    </a:lnTo>
                    <a:lnTo>
                      <a:pt x="215" y="641"/>
                    </a:lnTo>
                    <a:lnTo>
                      <a:pt x="230" y="644"/>
                    </a:lnTo>
                    <a:lnTo>
                      <a:pt x="244" y="648"/>
                    </a:lnTo>
                    <a:lnTo>
                      <a:pt x="259" y="652"/>
                    </a:lnTo>
                    <a:lnTo>
                      <a:pt x="276" y="653"/>
                    </a:lnTo>
                    <a:lnTo>
                      <a:pt x="290" y="655"/>
                    </a:lnTo>
                    <a:lnTo>
                      <a:pt x="307" y="655"/>
                    </a:lnTo>
                    <a:lnTo>
                      <a:pt x="321" y="655"/>
                    </a:lnTo>
                    <a:lnTo>
                      <a:pt x="338" y="653"/>
                    </a:lnTo>
                    <a:lnTo>
                      <a:pt x="353" y="652"/>
                    </a:lnTo>
                    <a:lnTo>
                      <a:pt x="367" y="648"/>
                    </a:lnTo>
                    <a:lnTo>
                      <a:pt x="382" y="644"/>
                    </a:lnTo>
                    <a:lnTo>
                      <a:pt x="397" y="641"/>
                    </a:lnTo>
                    <a:lnTo>
                      <a:pt x="411" y="636"/>
                    </a:lnTo>
                    <a:lnTo>
                      <a:pt x="426" y="629"/>
                    </a:lnTo>
                    <a:lnTo>
                      <a:pt x="439" y="623"/>
                    </a:lnTo>
                    <a:lnTo>
                      <a:pt x="452" y="616"/>
                    </a:lnTo>
                    <a:lnTo>
                      <a:pt x="464" y="608"/>
                    </a:lnTo>
                    <a:lnTo>
                      <a:pt x="477" y="599"/>
                    </a:lnTo>
                    <a:lnTo>
                      <a:pt x="490" y="590"/>
                    </a:lnTo>
                    <a:lnTo>
                      <a:pt x="501" y="580"/>
                    </a:lnTo>
                    <a:lnTo>
                      <a:pt x="512" y="571"/>
                    </a:lnTo>
                    <a:lnTo>
                      <a:pt x="523" y="558"/>
                    </a:lnTo>
                    <a:lnTo>
                      <a:pt x="532" y="548"/>
                    </a:lnTo>
                    <a:lnTo>
                      <a:pt x="543" y="536"/>
                    </a:lnTo>
                    <a:lnTo>
                      <a:pt x="551" y="523"/>
                    </a:lnTo>
                    <a:lnTo>
                      <a:pt x="560" y="511"/>
                    </a:lnTo>
                    <a:lnTo>
                      <a:pt x="567" y="497"/>
                    </a:lnTo>
                    <a:lnTo>
                      <a:pt x="574" y="483"/>
                    </a:lnTo>
                    <a:lnTo>
                      <a:pt x="582" y="469"/>
                    </a:lnTo>
                    <a:lnTo>
                      <a:pt x="589" y="455"/>
                    </a:lnTo>
                    <a:lnTo>
                      <a:pt x="595" y="441"/>
                    </a:lnTo>
                    <a:lnTo>
                      <a:pt x="598" y="425"/>
                    </a:lnTo>
                    <a:lnTo>
                      <a:pt x="602" y="409"/>
                    </a:lnTo>
                    <a:lnTo>
                      <a:pt x="606" y="393"/>
                    </a:lnTo>
                    <a:lnTo>
                      <a:pt x="609" y="378"/>
                    </a:lnTo>
                    <a:lnTo>
                      <a:pt x="611" y="360"/>
                    </a:lnTo>
                    <a:lnTo>
                      <a:pt x="611" y="344"/>
                    </a:lnTo>
                    <a:lnTo>
                      <a:pt x="613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9" name="Freeform 106"/>
              <p:cNvSpPr>
                <a:spLocks/>
              </p:cNvSpPr>
              <p:nvPr/>
            </p:nvSpPr>
            <p:spPr bwMode="auto">
              <a:xfrm>
                <a:off x="1612" y="1417"/>
                <a:ext cx="306" cy="327"/>
              </a:xfrm>
              <a:custGeom>
                <a:avLst/>
                <a:gdLst>
                  <a:gd name="T0" fmla="*/ 152 w 613"/>
                  <a:gd name="T1" fmla="*/ 73 h 655"/>
                  <a:gd name="T2" fmla="*/ 150 w 613"/>
                  <a:gd name="T3" fmla="*/ 61 h 655"/>
                  <a:gd name="T4" fmla="*/ 147 w 613"/>
                  <a:gd name="T5" fmla="*/ 50 h 655"/>
                  <a:gd name="T6" fmla="*/ 141 w 613"/>
                  <a:gd name="T7" fmla="*/ 39 h 655"/>
                  <a:gd name="T8" fmla="*/ 135 w 613"/>
                  <a:gd name="T9" fmla="*/ 30 h 655"/>
                  <a:gd name="T10" fmla="*/ 128 w 613"/>
                  <a:gd name="T11" fmla="*/ 21 h 655"/>
                  <a:gd name="T12" fmla="*/ 119 w 613"/>
                  <a:gd name="T13" fmla="*/ 14 h 655"/>
                  <a:gd name="T14" fmla="*/ 109 w 613"/>
                  <a:gd name="T15" fmla="*/ 8 h 655"/>
                  <a:gd name="T16" fmla="*/ 99 w 613"/>
                  <a:gd name="T17" fmla="*/ 3 h 655"/>
                  <a:gd name="T18" fmla="*/ 88 w 613"/>
                  <a:gd name="T19" fmla="*/ 1 h 655"/>
                  <a:gd name="T20" fmla="*/ 76 w 613"/>
                  <a:gd name="T21" fmla="*/ 0 h 655"/>
                  <a:gd name="T22" fmla="*/ 64 w 613"/>
                  <a:gd name="T23" fmla="*/ 1 h 655"/>
                  <a:gd name="T24" fmla="*/ 53 w 613"/>
                  <a:gd name="T25" fmla="*/ 3 h 655"/>
                  <a:gd name="T26" fmla="*/ 43 w 613"/>
                  <a:gd name="T27" fmla="*/ 8 h 655"/>
                  <a:gd name="T28" fmla="*/ 34 w 613"/>
                  <a:gd name="T29" fmla="*/ 14 h 655"/>
                  <a:gd name="T30" fmla="*/ 25 w 613"/>
                  <a:gd name="T31" fmla="*/ 21 h 655"/>
                  <a:gd name="T32" fmla="*/ 17 w 613"/>
                  <a:gd name="T33" fmla="*/ 30 h 655"/>
                  <a:gd name="T34" fmla="*/ 11 w 613"/>
                  <a:gd name="T35" fmla="*/ 39 h 655"/>
                  <a:gd name="T36" fmla="*/ 6 w 613"/>
                  <a:gd name="T37" fmla="*/ 50 h 655"/>
                  <a:gd name="T38" fmla="*/ 2 w 613"/>
                  <a:gd name="T39" fmla="*/ 61 h 655"/>
                  <a:gd name="T40" fmla="*/ 0 w 613"/>
                  <a:gd name="T41" fmla="*/ 73 h 655"/>
                  <a:gd name="T42" fmla="*/ 0 w 613"/>
                  <a:gd name="T43" fmla="*/ 86 h 655"/>
                  <a:gd name="T44" fmla="*/ 1 w 613"/>
                  <a:gd name="T45" fmla="*/ 98 h 655"/>
                  <a:gd name="T46" fmla="*/ 4 w 613"/>
                  <a:gd name="T47" fmla="*/ 110 h 655"/>
                  <a:gd name="T48" fmla="*/ 9 w 613"/>
                  <a:gd name="T49" fmla="*/ 120 h 655"/>
                  <a:gd name="T50" fmla="*/ 15 w 613"/>
                  <a:gd name="T51" fmla="*/ 130 h 655"/>
                  <a:gd name="T52" fmla="*/ 22 w 613"/>
                  <a:gd name="T53" fmla="*/ 139 h 655"/>
                  <a:gd name="T54" fmla="*/ 30 w 613"/>
                  <a:gd name="T55" fmla="*/ 147 h 655"/>
                  <a:gd name="T56" fmla="*/ 40 w 613"/>
                  <a:gd name="T57" fmla="*/ 154 h 655"/>
                  <a:gd name="T58" fmla="*/ 50 w 613"/>
                  <a:gd name="T59" fmla="*/ 159 h 655"/>
                  <a:gd name="T60" fmla="*/ 61 w 613"/>
                  <a:gd name="T61" fmla="*/ 162 h 655"/>
                  <a:gd name="T62" fmla="*/ 72 w 613"/>
                  <a:gd name="T63" fmla="*/ 163 h 655"/>
                  <a:gd name="T64" fmla="*/ 84 w 613"/>
                  <a:gd name="T65" fmla="*/ 163 h 655"/>
                  <a:gd name="T66" fmla="*/ 95 w 613"/>
                  <a:gd name="T67" fmla="*/ 161 h 655"/>
                  <a:gd name="T68" fmla="*/ 106 w 613"/>
                  <a:gd name="T69" fmla="*/ 157 h 655"/>
                  <a:gd name="T70" fmla="*/ 116 w 613"/>
                  <a:gd name="T71" fmla="*/ 152 h 655"/>
                  <a:gd name="T72" fmla="*/ 125 w 613"/>
                  <a:gd name="T73" fmla="*/ 145 h 655"/>
                  <a:gd name="T74" fmla="*/ 133 w 613"/>
                  <a:gd name="T75" fmla="*/ 137 h 655"/>
                  <a:gd name="T76" fmla="*/ 140 w 613"/>
                  <a:gd name="T77" fmla="*/ 127 h 655"/>
                  <a:gd name="T78" fmla="*/ 145 w 613"/>
                  <a:gd name="T79" fmla="*/ 117 h 655"/>
                  <a:gd name="T80" fmla="*/ 149 w 613"/>
                  <a:gd name="T81" fmla="*/ 106 h 655"/>
                  <a:gd name="T82" fmla="*/ 152 w 613"/>
                  <a:gd name="T83" fmla="*/ 94 h 655"/>
                  <a:gd name="T84" fmla="*/ 153 w 613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3"/>
                  <a:gd name="T130" fmla="*/ 0 h 655"/>
                  <a:gd name="T131" fmla="*/ 613 w 613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3" h="655">
                    <a:moveTo>
                      <a:pt x="613" y="327"/>
                    </a:moveTo>
                    <a:lnTo>
                      <a:pt x="611" y="311"/>
                    </a:lnTo>
                    <a:lnTo>
                      <a:pt x="611" y="293"/>
                    </a:lnTo>
                    <a:lnTo>
                      <a:pt x="609" y="278"/>
                    </a:lnTo>
                    <a:lnTo>
                      <a:pt x="606" y="262"/>
                    </a:lnTo>
                    <a:lnTo>
                      <a:pt x="602" y="246"/>
                    </a:lnTo>
                    <a:lnTo>
                      <a:pt x="598" y="230"/>
                    </a:lnTo>
                    <a:lnTo>
                      <a:pt x="595" y="214"/>
                    </a:lnTo>
                    <a:lnTo>
                      <a:pt x="589" y="200"/>
                    </a:lnTo>
                    <a:lnTo>
                      <a:pt x="582" y="186"/>
                    </a:lnTo>
                    <a:lnTo>
                      <a:pt x="574" y="170"/>
                    </a:lnTo>
                    <a:lnTo>
                      <a:pt x="567" y="158"/>
                    </a:lnTo>
                    <a:lnTo>
                      <a:pt x="560" y="144"/>
                    </a:lnTo>
                    <a:lnTo>
                      <a:pt x="551" y="132"/>
                    </a:lnTo>
                    <a:lnTo>
                      <a:pt x="543" y="120"/>
                    </a:lnTo>
                    <a:lnTo>
                      <a:pt x="532" y="107"/>
                    </a:lnTo>
                    <a:lnTo>
                      <a:pt x="523" y="97"/>
                    </a:lnTo>
                    <a:lnTo>
                      <a:pt x="512" y="84"/>
                    </a:lnTo>
                    <a:lnTo>
                      <a:pt x="501" y="74"/>
                    </a:lnTo>
                    <a:lnTo>
                      <a:pt x="490" y="65"/>
                    </a:lnTo>
                    <a:lnTo>
                      <a:pt x="477" y="56"/>
                    </a:lnTo>
                    <a:lnTo>
                      <a:pt x="464" y="48"/>
                    </a:lnTo>
                    <a:lnTo>
                      <a:pt x="452" y="39"/>
                    </a:lnTo>
                    <a:lnTo>
                      <a:pt x="439" y="32"/>
                    </a:lnTo>
                    <a:lnTo>
                      <a:pt x="426" y="26"/>
                    </a:lnTo>
                    <a:lnTo>
                      <a:pt x="411" y="19"/>
                    </a:lnTo>
                    <a:lnTo>
                      <a:pt x="397" y="14"/>
                    </a:lnTo>
                    <a:lnTo>
                      <a:pt x="382" y="11"/>
                    </a:lnTo>
                    <a:lnTo>
                      <a:pt x="367" y="7"/>
                    </a:lnTo>
                    <a:lnTo>
                      <a:pt x="353" y="4"/>
                    </a:lnTo>
                    <a:lnTo>
                      <a:pt x="338" y="2"/>
                    </a:lnTo>
                    <a:lnTo>
                      <a:pt x="321" y="0"/>
                    </a:lnTo>
                    <a:lnTo>
                      <a:pt x="307" y="0"/>
                    </a:lnTo>
                    <a:lnTo>
                      <a:pt x="290" y="0"/>
                    </a:lnTo>
                    <a:lnTo>
                      <a:pt x="276" y="2"/>
                    </a:lnTo>
                    <a:lnTo>
                      <a:pt x="259" y="4"/>
                    </a:lnTo>
                    <a:lnTo>
                      <a:pt x="244" y="7"/>
                    </a:lnTo>
                    <a:lnTo>
                      <a:pt x="230" y="11"/>
                    </a:lnTo>
                    <a:lnTo>
                      <a:pt x="215" y="14"/>
                    </a:lnTo>
                    <a:lnTo>
                      <a:pt x="200" y="19"/>
                    </a:lnTo>
                    <a:lnTo>
                      <a:pt x="188" y="26"/>
                    </a:lnTo>
                    <a:lnTo>
                      <a:pt x="175" y="32"/>
                    </a:lnTo>
                    <a:lnTo>
                      <a:pt x="160" y="39"/>
                    </a:lnTo>
                    <a:lnTo>
                      <a:pt x="147" y="48"/>
                    </a:lnTo>
                    <a:lnTo>
                      <a:pt x="136" y="56"/>
                    </a:lnTo>
                    <a:lnTo>
                      <a:pt x="123" y="65"/>
                    </a:lnTo>
                    <a:lnTo>
                      <a:pt x="112" y="74"/>
                    </a:lnTo>
                    <a:lnTo>
                      <a:pt x="101" y="84"/>
                    </a:lnTo>
                    <a:lnTo>
                      <a:pt x="90" y="97"/>
                    </a:lnTo>
                    <a:lnTo>
                      <a:pt x="79" y="107"/>
                    </a:lnTo>
                    <a:lnTo>
                      <a:pt x="70" y="120"/>
                    </a:lnTo>
                    <a:lnTo>
                      <a:pt x="61" y="132"/>
                    </a:lnTo>
                    <a:lnTo>
                      <a:pt x="54" y="144"/>
                    </a:lnTo>
                    <a:lnTo>
                      <a:pt x="44" y="158"/>
                    </a:lnTo>
                    <a:lnTo>
                      <a:pt x="37" y="170"/>
                    </a:lnTo>
                    <a:lnTo>
                      <a:pt x="30" y="186"/>
                    </a:lnTo>
                    <a:lnTo>
                      <a:pt x="24" y="200"/>
                    </a:lnTo>
                    <a:lnTo>
                      <a:pt x="19" y="214"/>
                    </a:lnTo>
                    <a:lnTo>
                      <a:pt x="15" y="230"/>
                    </a:lnTo>
                    <a:lnTo>
                      <a:pt x="10" y="246"/>
                    </a:lnTo>
                    <a:lnTo>
                      <a:pt x="6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6" y="393"/>
                    </a:lnTo>
                    <a:lnTo>
                      <a:pt x="10" y="409"/>
                    </a:lnTo>
                    <a:lnTo>
                      <a:pt x="15" y="425"/>
                    </a:lnTo>
                    <a:lnTo>
                      <a:pt x="19" y="441"/>
                    </a:lnTo>
                    <a:lnTo>
                      <a:pt x="24" y="455"/>
                    </a:lnTo>
                    <a:lnTo>
                      <a:pt x="30" y="469"/>
                    </a:lnTo>
                    <a:lnTo>
                      <a:pt x="37" y="483"/>
                    </a:lnTo>
                    <a:lnTo>
                      <a:pt x="44" y="497"/>
                    </a:lnTo>
                    <a:lnTo>
                      <a:pt x="54" y="511"/>
                    </a:lnTo>
                    <a:lnTo>
                      <a:pt x="61" y="523"/>
                    </a:lnTo>
                    <a:lnTo>
                      <a:pt x="70" y="536"/>
                    </a:lnTo>
                    <a:lnTo>
                      <a:pt x="79" y="548"/>
                    </a:lnTo>
                    <a:lnTo>
                      <a:pt x="90" y="558"/>
                    </a:lnTo>
                    <a:lnTo>
                      <a:pt x="101" y="571"/>
                    </a:lnTo>
                    <a:lnTo>
                      <a:pt x="112" y="580"/>
                    </a:lnTo>
                    <a:lnTo>
                      <a:pt x="123" y="590"/>
                    </a:lnTo>
                    <a:lnTo>
                      <a:pt x="136" y="599"/>
                    </a:lnTo>
                    <a:lnTo>
                      <a:pt x="147" y="608"/>
                    </a:lnTo>
                    <a:lnTo>
                      <a:pt x="160" y="616"/>
                    </a:lnTo>
                    <a:lnTo>
                      <a:pt x="175" y="623"/>
                    </a:lnTo>
                    <a:lnTo>
                      <a:pt x="188" y="629"/>
                    </a:lnTo>
                    <a:lnTo>
                      <a:pt x="200" y="636"/>
                    </a:lnTo>
                    <a:lnTo>
                      <a:pt x="215" y="641"/>
                    </a:lnTo>
                    <a:lnTo>
                      <a:pt x="230" y="644"/>
                    </a:lnTo>
                    <a:lnTo>
                      <a:pt x="244" y="648"/>
                    </a:lnTo>
                    <a:lnTo>
                      <a:pt x="259" y="652"/>
                    </a:lnTo>
                    <a:lnTo>
                      <a:pt x="276" y="653"/>
                    </a:lnTo>
                    <a:lnTo>
                      <a:pt x="290" y="655"/>
                    </a:lnTo>
                    <a:lnTo>
                      <a:pt x="307" y="655"/>
                    </a:lnTo>
                    <a:lnTo>
                      <a:pt x="321" y="655"/>
                    </a:lnTo>
                    <a:lnTo>
                      <a:pt x="338" y="653"/>
                    </a:lnTo>
                    <a:lnTo>
                      <a:pt x="353" y="652"/>
                    </a:lnTo>
                    <a:lnTo>
                      <a:pt x="367" y="648"/>
                    </a:lnTo>
                    <a:lnTo>
                      <a:pt x="382" y="644"/>
                    </a:lnTo>
                    <a:lnTo>
                      <a:pt x="397" y="641"/>
                    </a:lnTo>
                    <a:lnTo>
                      <a:pt x="411" y="636"/>
                    </a:lnTo>
                    <a:lnTo>
                      <a:pt x="426" y="629"/>
                    </a:lnTo>
                    <a:lnTo>
                      <a:pt x="439" y="623"/>
                    </a:lnTo>
                    <a:lnTo>
                      <a:pt x="452" y="616"/>
                    </a:lnTo>
                    <a:lnTo>
                      <a:pt x="464" y="608"/>
                    </a:lnTo>
                    <a:lnTo>
                      <a:pt x="477" y="599"/>
                    </a:lnTo>
                    <a:lnTo>
                      <a:pt x="490" y="590"/>
                    </a:lnTo>
                    <a:lnTo>
                      <a:pt x="501" y="580"/>
                    </a:lnTo>
                    <a:lnTo>
                      <a:pt x="512" y="571"/>
                    </a:lnTo>
                    <a:lnTo>
                      <a:pt x="523" y="558"/>
                    </a:lnTo>
                    <a:lnTo>
                      <a:pt x="532" y="548"/>
                    </a:lnTo>
                    <a:lnTo>
                      <a:pt x="543" y="536"/>
                    </a:lnTo>
                    <a:lnTo>
                      <a:pt x="551" y="523"/>
                    </a:lnTo>
                    <a:lnTo>
                      <a:pt x="560" y="511"/>
                    </a:lnTo>
                    <a:lnTo>
                      <a:pt x="567" y="497"/>
                    </a:lnTo>
                    <a:lnTo>
                      <a:pt x="574" y="483"/>
                    </a:lnTo>
                    <a:lnTo>
                      <a:pt x="582" y="469"/>
                    </a:lnTo>
                    <a:lnTo>
                      <a:pt x="589" y="455"/>
                    </a:lnTo>
                    <a:lnTo>
                      <a:pt x="595" y="441"/>
                    </a:lnTo>
                    <a:lnTo>
                      <a:pt x="598" y="425"/>
                    </a:lnTo>
                    <a:lnTo>
                      <a:pt x="602" y="409"/>
                    </a:lnTo>
                    <a:lnTo>
                      <a:pt x="606" y="393"/>
                    </a:lnTo>
                    <a:lnTo>
                      <a:pt x="609" y="378"/>
                    </a:lnTo>
                    <a:lnTo>
                      <a:pt x="611" y="360"/>
                    </a:lnTo>
                    <a:lnTo>
                      <a:pt x="611" y="344"/>
                    </a:lnTo>
                    <a:lnTo>
                      <a:pt x="613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0" name="Freeform 107"/>
              <p:cNvSpPr>
                <a:spLocks/>
              </p:cNvSpPr>
              <p:nvPr/>
            </p:nvSpPr>
            <p:spPr bwMode="auto">
              <a:xfrm>
                <a:off x="1653" y="1461"/>
                <a:ext cx="217" cy="238"/>
              </a:xfrm>
              <a:custGeom>
                <a:avLst/>
                <a:gdLst>
                  <a:gd name="T0" fmla="*/ 0 w 435"/>
                  <a:gd name="T1" fmla="*/ 112 h 475"/>
                  <a:gd name="T2" fmla="*/ 10 w 435"/>
                  <a:gd name="T3" fmla="*/ 119 h 475"/>
                  <a:gd name="T4" fmla="*/ 108 w 435"/>
                  <a:gd name="T5" fmla="*/ 11 h 475"/>
                  <a:gd name="T6" fmla="*/ 101 w 435"/>
                  <a:gd name="T7" fmla="*/ 0 h 475"/>
                  <a:gd name="T8" fmla="*/ 0 w 435"/>
                  <a:gd name="T9" fmla="*/ 112 h 475"/>
                  <a:gd name="T10" fmla="*/ 0 w 435"/>
                  <a:gd name="T11" fmla="*/ 112 h 4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5"/>
                  <a:gd name="T19" fmla="*/ 0 h 475"/>
                  <a:gd name="T20" fmla="*/ 435 w 435"/>
                  <a:gd name="T21" fmla="*/ 475 h 4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5" h="475">
                    <a:moveTo>
                      <a:pt x="0" y="446"/>
                    </a:moveTo>
                    <a:lnTo>
                      <a:pt x="40" y="475"/>
                    </a:lnTo>
                    <a:lnTo>
                      <a:pt x="435" y="44"/>
                    </a:lnTo>
                    <a:lnTo>
                      <a:pt x="407" y="0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1" name="Freeform 108"/>
              <p:cNvSpPr>
                <a:spLocks/>
              </p:cNvSpPr>
              <p:nvPr/>
            </p:nvSpPr>
            <p:spPr bwMode="auto">
              <a:xfrm>
                <a:off x="1653" y="1461"/>
                <a:ext cx="217" cy="238"/>
              </a:xfrm>
              <a:custGeom>
                <a:avLst/>
                <a:gdLst>
                  <a:gd name="T0" fmla="*/ 10 w 435"/>
                  <a:gd name="T1" fmla="*/ 0 h 475"/>
                  <a:gd name="T2" fmla="*/ 0 w 435"/>
                  <a:gd name="T3" fmla="*/ 11 h 475"/>
                  <a:gd name="T4" fmla="*/ 101 w 435"/>
                  <a:gd name="T5" fmla="*/ 119 h 475"/>
                  <a:gd name="T6" fmla="*/ 108 w 435"/>
                  <a:gd name="T7" fmla="*/ 112 h 475"/>
                  <a:gd name="T8" fmla="*/ 10 w 435"/>
                  <a:gd name="T9" fmla="*/ 0 h 475"/>
                  <a:gd name="T10" fmla="*/ 10 w 435"/>
                  <a:gd name="T11" fmla="*/ 0 h 4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5"/>
                  <a:gd name="T19" fmla="*/ 0 h 475"/>
                  <a:gd name="T20" fmla="*/ 435 w 435"/>
                  <a:gd name="T21" fmla="*/ 475 h 4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5" h="475">
                    <a:moveTo>
                      <a:pt x="40" y="0"/>
                    </a:moveTo>
                    <a:lnTo>
                      <a:pt x="0" y="44"/>
                    </a:lnTo>
                    <a:lnTo>
                      <a:pt x="407" y="475"/>
                    </a:lnTo>
                    <a:lnTo>
                      <a:pt x="435" y="44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2" name="Rectangle 109"/>
              <p:cNvSpPr>
                <a:spLocks noChangeArrowheads="1"/>
              </p:cNvSpPr>
              <p:nvPr/>
            </p:nvSpPr>
            <p:spPr bwMode="auto">
              <a:xfrm>
                <a:off x="1062" y="1565"/>
                <a:ext cx="441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53" name="Freeform 110"/>
              <p:cNvSpPr>
                <a:spLocks/>
              </p:cNvSpPr>
              <p:nvPr/>
            </p:nvSpPr>
            <p:spPr bwMode="auto">
              <a:xfrm>
                <a:off x="1503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4" name="Rectangle 111"/>
              <p:cNvSpPr>
                <a:spLocks noChangeArrowheads="1"/>
              </p:cNvSpPr>
              <p:nvPr/>
            </p:nvSpPr>
            <p:spPr bwMode="auto">
              <a:xfrm>
                <a:off x="1062" y="1565"/>
                <a:ext cx="441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55" name="Freeform 112"/>
              <p:cNvSpPr>
                <a:spLocks/>
              </p:cNvSpPr>
              <p:nvPr/>
            </p:nvSpPr>
            <p:spPr bwMode="auto">
              <a:xfrm>
                <a:off x="1503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6" name="Rectangle 113"/>
              <p:cNvSpPr>
                <a:spLocks noChangeArrowheads="1"/>
              </p:cNvSpPr>
              <p:nvPr/>
            </p:nvSpPr>
            <p:spPr bwMode="auto">
              <a:xfrm>
                <a:off x="1918" y="1566"/>
                <a:ext cx="33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57" name="Freeform 114"/>
              <p:cNvSpPr>
                <a:spLocks/>
              </p:cNvSpPr>
              <p:nvPr/>
            </p:nvSpPr>
            <p:spPr bwMode="auto">
              <a:xfrm>
                <a:off x="2251" y="1521"/>
                <a:ext cx="115" cy="119"/>
              </a:xfrm>
              <a:custGeom>
                <a:avLst/>
                <a:gdLst>
                  <a:gd name="T0" fmla="*/ 0 w 231"/>
                  <a:gd name="T1" fmla="*/ 60 h 237"/>
                  <a:gd name="T2" fmla="*/ 57 w 231"/>
                  <a:gd name="T3" fmla="*/ 30 h 237"/>
                  <a:gd name="T4" fmla="*/ 0 w 231"/>
                  <a:gd name="T5" fmla="*/ 0 h 237"/>
                  <a:gd name="T6" fmla="*/ 0 w 231"/>
                  <a:gd name="T7" fmla="*/ 60 h 237"/>
                  <a:gd name="T8" fmla="*/ 0 w 231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7"/>
                  <a:gd name="T17" fmla="*/ 231 w 231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7">
                    <a:moveTo>
                      <a:pt x="0" y="237"/>
                    </a:moveTo>
                    <a:lnTo>
                      <a:pt x="231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8" name="Rectangle 115"/>
              <p:cNvSpPr>
                <a:spLocks noChangeArrowheads="1"/>
              </p:cNvSpPr>
              <p:nvPr/>
            </p:nvSpPr>
            <p:spPr bwMode="auto">
              <a:xfrm>
                <a:off x="1918" y="1566"/>
                <a:ext cx="33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59" name="Freeform 116"/>
              <p:cNvSpPr>
                <a:spLocks/>
              </p:cNvSpPr>
              <p:nvPr/>
            </p:nvSpPr>
            <p:spPr bwMode="auto">
              <a:xfrm>
                <a:off x="2251" y="1521"/>
                <a:ext cx="115" cy="119"/>
              </a:xfrm>
              <a:custGeom>
                <a:avLst/>
                <a:gdLst>
                  <a:gd name="T0" fmla="*/ 0 w 231"/>
                  <a:gd name="T1" fmla="*/ 60 h 237"/>
                  <a:gd name="T2" fmla="*/ 57 w 231"/>
                  <a:gd name="T3" fmla="*/ 30 h 237"/>
                  <a:gd name="T4" fmla="*/ 0 w 231"/>
                  <a:gd name="T5" fmla="*/ 0 h 237"/>
                  <a:gd name="T6" fmla="*/ 0 w 231"/>
                  <a:gd name="T7" fmla="*/ 60 h 237"/>
                  <a:gd name="T8" fmla="*/ 0 w 231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7"/>
                  <a:gd name="T17" fmla="*/ 231 w 231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7">
                    <a:moveTo>
                      <a:pt x="0" y="237"/>
                    </a:moveTo>
                    <a:lnTo>
                      <a:pt x="231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0" name="Rectangle 117"/>
              <p:cNvSpPr>
                <a:spLocks noChangeArrowheads="1"/>
              </p:cNvSpPr>
              <p:nvPr/>
            </p:nvSpPr>
            <p:spPr bwMode="auto">
              <a:xfrm>
                <a:off x="1755" y="1863"/>
                <a:ext cx="20" cy="26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1" name="Freeform 118"/>
              <p:cNvSpPr>
                <a:spLocks/>
              </p:cNvSpPr>
              <p:nvPr/>
            </p:nvSpPr>
            <p:spPr bwMode="auto">
              <a:xfrm>
                <a:off x="1707" y="1744"/>
                <a:ext cx="116" cy="126"/>
              </a:xfrm>
              <a:custGeom>
                <a:avLst/>
                <a:gdLst>
                  <a:gd name="T0" fmla="*/ 58 w 231"/>
                  <a:gd name="T1" fmla="*/ 63 h 253"/>
                  <a:gd name="T2" fmla="*/ 27 w 231"/>
                  <a:gd name="T3" fmla="*/ 0 h 253"/>
                  <a:gd name="T4" fmla="*/ 0 w 231"/>
                  <a:gd name="T5" fmla="*/ 63 h 253"/>
                  <a:gd name="T6" fmla="*/ 58 w 231"/>
                  <a:gd name="T7" fmla="*/ 63 h 253"/>
                  <a:gd name="T8" fmla="*/ 58 w 231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231" y="253"/>
                    </a:moveTo>
                    <a:lnTo>
                      <a:pt x="108" y="0"/>
                    </a:lnTo>
                    <a:lnTo>
                      <a:pt x="0" y="253"/>
                    </a:lnTo>
                    <a:lnTo>
                      <a:pt x="231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2" name="Rectangle 119"/>
              <p:cNvSpPr>
                <a:spLocks noChangeArrowheads="1"/>
              </p:cNvSpPr>
              <p:nvPr/>
            </p:nvSpPr>
            <p:spPr bwMode="auto">
              <a:xfrm>
                <a:off x="1755" y="1863"/>
                <a:ext cx="20" cy="26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3" name="Freeform 120"/>
              <p:cNvSpPr>
                <a:spLocks/>
              </p:cNvSpPr>
              <p:nvPr/>
            </p:nvSpPr>
            <p:spPr bwMode="auto">
              <a:xfrm>
                <a:off x="1707" y="1744"/>
                <a:ext cx="116" cy="126"/>
              </a:xfrm>
              <a:custGeom>
                <a:avLst/>
                <a:gdLst>
                  <a:gd name="T0" fmla="*/ 58 w 231"/>
                  <a:gd name="T1" fmla="*/ 63 h 253"/>
                  <a:gd name="T2" fmla="*/ 27 w 231"/>
                  <a:gd name="T3" fmla="*/ 0 h 253"/>
                  <a:gd name="T4" fmla="*/ 0 w 231"/>
                  <a:gd name="T5" fmla="*/ 63 h 253"/>
                  <a:gd name="T6" fmla="*/ 58 w 231"/>
                  <a:gd name="T7" fmla="*/ 63 h 253"/>
                  <a:gd name="T8" fmla="*/ 58 w 231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231" y="253"/>
                    </a:moveTo>
                    <a:lnTo>
                      <a:pt x="108" y="0"/>
                    </a:lnTo>
                    <a:lnTo>
                      <a:pt x="0" y="253"/>
                    </a:lnTo>
                    <a:lnTo>
                      <a:pt x="231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4" name="Rectangle 121"/>
              <p:cNvSpPr>
                <a:spLocks noChangeArrowheads="1"/>
              </p:cNvSpPr>
              <p:nvPr/>
            </p:nvSpPr>
            <p:spPr bwMode="auto">
              <a:xfrm>
                <a:off x="314" y="1126"/>
                <a:ext cx="598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5" name="Rectangle 122"/>
              <p:cNvSpPr>
                <a:spLocks noChangeArrowheads="1"/>
              </p:cNvSpPr>
              <p:nvPr/>
            </p:nvSpPr>
            <p:spPr bwMode="auto">
              <a:xfrm>
                <a:off x="314" y="2005"/>
                <a:ext cx="598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6" name="Rectangle 123"/>
              <p:cNvSpPr>
                <a:spLocks noChangeArrowheads="1"/>
              </p:cNvSpPr>
              <p:nvPr/>
            </p:nvSpPr>
            <p:spPr bwMode="auto">
              <a:xfrm>
                <a:off x="899" y="1863"/>
                <a:ext cx="26" cy="15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7" name="Freeform 124"/>
              <p:cNvSpPr>
                <a:spLocks/>
              </p:cNvSpPr>
              <p:nvPr/>
            </p:nvSpPr>
            <p:spPr bwMode="auto">
              <a:xfrm>
                <a:off x="85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8" name="Rectangle 125"/>
              <p:cNvSpPr>
                <a:spLocks noChangeArrowheads="1"/>
              </p:cNvSpPr>
              <p:nvPr/>
            </p:nvSpPr>
            <p:spPr bwMode="auto">
              <a:xfrm>
                <a:off x="899" y="1863"/>
                <a:ext cx="26" cy="15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9" name="Freeform 126"/>
              <p:cNvSpPr>
                <a:spLocks/>
              </p:cNvSpPr>
              <p:nvPr/>
            </p:nvSpPr>
            <p:spPr bwMode="auto">
              <a:xfrm>
                <a:off x="85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0" name="Rectangle 127"/>
              <p:cNvSpPr>
                <a:spLocks noChangeArrowheads="1"/>
              </p:cNvSpPr>
              <p:nvPr/>
            </p:nvSpPr>
            <p:spPr bwMode="auto">
              <a:xfrm>
                <a:off x="899" y="1141"/>
                <a:ext cx="26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1" name="Freeform 128"/>
              <p:cNvSpPr>
                <a:spLocks/>
              </p:cNvSpPr>
              <p:nvPr/>
            </p:nvSpPr>
            <p:spPr bwMode="auto">
              <a:xfrm>
                <a:off x="857" y="1290"/>
                <a:ext cx="109" cy="127"/>
              </a:xfrm>
              <a:custGeom>
                <a:avLst/>
                <a:gdLst>
                  <a:gd name="T0" fmla="*/ 0 w 218"/>
                  <a:gd name="T1" fmla="*/ 0 h 253"/>
                  <a:gd name="T2" fmla="*/ 27 w 218"/>
                  <a:gd name="T3" fmla="*/ 64 h 253"/>
                  <a:gd name="T4" fmla="*/ 55 w 218"/>
                  <a:gd name="T5" fmla="*/ 0 h 253"/>
                  <a:gd name="T6" fmla="*/ 0 w 218"/>
                  <a:gd name="T7" fmla="*/ 0 h 253"/>
                  <a:gd name="T8" fmla="*/ 0 w 218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0" y="0"/>
                    </a:moveTo>
                    <a:lnTo>
                      <a:pt x="110" y="253"/>
                    </a:lnTo>
                    <a:lnTo>
                      <a:pt x="2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2" name="Rectangle 129"/>
              <p:cNvSpPr>
                <a:spLocks noChangeArrowheads="1"/>
              </p:cNvSpPr>
              <p:nvPr/>
            </p:nvSpPr>
            <p:spPr bwMode="auto">
              <a:xfrm>
                <a:off x="899" y="1141"/>
                <a:ext cx="26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3" name="Freeform 130"/>
              <p:cNvSpPr>
                <a:spLocks/>
              </p:cNvSpPr>
              <p:nvPr/>
            </p:nvSpPr>
            <p:spPr bwMode="auto">
              <a:xfrm>
                <a:off x="857" y="1290"/>
                <a:ext cx="109" cy="127"/>
              </a:xfrm>
              <a:custGeom>
                <a:avLst/>
                <a:gdLst>
                  <a:gd name="T0" fmla="*/ 0 w 218"/>
                  <a:gd name="T1" fmla="*/ 0 h 253"/>
                  <a:gd name="T2" fmla="*/ 27 w 218"/>
                  <a:gd name="T3" fmla="*/ 64 h 253"/>
                  <a:gd name="T4" fmla="*/ 55 w 218"/>
                  <a:gd name="T5" fmla="*/ 0 h 253"/>
                  <a:gd name="T6" fmla="*/ 0 w 218"/>
                  <a:gd name="T7" fmla="*/ 0 h 253"/>
                  <a:gd name="T8" fmla="*/ 0 w 218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0" y="0"/>
                    </a:moveTo>
                    <a:lnTo>
                      <a:pt x="110" y="253"/>
                    </a:lnTo>
                    <a:lnTo>
                      <a:pt x="2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4" name="Rectangle 131"/>
              <p:cNvSpPr>
                <a:spLocks noChangeArrowheads="1"/>
              </p:cNvSpPr>
              <p:nvPr/>
            </p:nvSpPr>
            <p:spPr bwMode="auto">
              <a:xfrm>
                <a:off x="3657" y="1856"/>
                <a:ext cx="28" cy="43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5" name="Freeform 132"/>
              <p:cNvSpPr>
                <a:spLocks/>
              </p:cNvSpPr>
              <p:nvPr/>
            </p:nvSpPr>
            <p:spPr bwMode="auto">
              <a:xfrm>
                <a:off x="3664" y="1841"/>
                <a:ext cx="462" cy="245"/>
              </a:xfrm>
              <a:custGeom>
                <a:avLst/>
                <a:gdLst>
                  <a:gd name="T0" fmla="*/ 224 w 924"/>
                  <a:gd name="T1" fmla="*/ 122 h 492"/>
                  <a:gd name="T2" fmla="*/ 231 w 924"/>
                  <a:gd name="T3" fmla="*/ 111 h 492"/>
                  <a:gd name="T4" fmla="*/ 4 w 924"/>
                  <a:gd name="T5" fmla="*/ 0 h 492"/>
                  <a:gd name="T6" fmla="*/ 0 w 924"/>
                  <a:gd name="T7" fmla="*/ 15 h 492"/>
                  <a:gd name="T8" fmla="*/ 224 w 924"/>
                  <a:gd name="T9" fmla="*/ 122 h 492"/>
                  <a:gd name="T10" fmla="*/ 224 w 924"/>
                  <a:gd name="T11" fmla="*/ 122 h 4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24"/>
                  <a:gd name="T19" fmla="*/ 0 h 492"/>
                  <a:gd name="T20" fmla="*/ 924 w 924"/>
                  <a:gd name="T21" fmla="*/ 492 h 4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24" h="492">
                    <a:moveTo>
                      <a:pt x="896" y="492"/>
                    </a:moveTo>
                    <a:lnTo>
                      <a:pt x="924" y="448"/>
                    </a:lnTo>
                    <a:lnTo>
                      <a:pt x="13" y="0"/>
                    </a:lnTo>
                    <a:lnTo>
                      <a:pt x="0" y="60"/>
                    </a:lnTo>
                    <a:lnTo>
                      <a:pt x="896" y="49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6" name="Freeform 133"/>
              <p:cNvSpPr>
                <a:spLocks/>
              </p:cNvSpPr>
              <p:nvPr/>
            </p:nvSpPr>
            <p:spPr bwMode="auto">
              <a:xfrm>
                <a:off x="3664" y="2064"/>
                <a:ext cx="462" cy="245"/>
              </a:xfrm>
              <a:custGeom>
                <a:avLst/>
                <a:gdLst>
                  <a:gd name="T0" fmla="*/ 231 w 924"/>
                  <a:gd name="T1" fmla="*/ 11 h 490"/>
                  <a:gd name="T2" fmla="*/ 224 w 924"/>
                  <a:gd name="T3" fmla="*/ 0 h 490"/>
                  <a:gd name="T4" fmla="*/ 0 w 924"/>
                  <a:gd name="T5" fmla="*/ 108 h 490"/>
                  <a:gd name="T6" fmla="*/ 4 w 924"/>
                  <a:gd name="T7" fmla="*/ 123 h 490"/>
                  <a:gd name="T8" fmla="*/ 231 w 924"/>
                  <a:gd name="T9" fmla="*/ 11 h 490"/>
                  <a:gd name="T10" fmla="*/ 231 w 924"/>
                  <a:gd name="T11" fmla="*/ 11 h 4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24"/>
                  <a:gd name="T19" fmla="*/ 0 h 490"/>
                  <a:gd name="T20" fmla="*/ 924 w 924"/>
                  <a:gd name="T21" fmla="*/ 490 h 4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24" h="490">
                    <a:moveTo>
                      <a:pt x="924" y="44"/>
                    </a:moveTo>
                    <a:lnTo>
                      <a:pt x="896" y="0"/>
                    </a:lnTo>
                    <a:lnTo>
                      <a:pt x="0" y="432"/>
                    </a:lnTo>
                    <a:lnTo>
                      <a:pt x="13" y="490"/>
                    </a:lnTo>
                    <a:lnTo>
                      <a:pt x="924" y="44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7" name="Rectangle 134"/>
              <p:cNvSpPr>
                <a:spLocks noChangeArrowheads="1"/>
              </p:cNvSpPr>
              <p:nvPr/>
            </p:nvSpPr>
            <p:spPr bwMode="auto">
              <a:xfrm>
                <a:off x="4017" y="1126"/>
                <a:ext cx="755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8" name="Rectangle 135"/>
              <p:cNvSpPr>
                <a:spLocks noChangeArrowheads="1"/>
              </p:cNvSpPr>
              <p:nvPr/>
            </p:nvSpPr>
            <p:spPr bwMode="auto">
              <a:xfrm>
                <a:off x="4119" y="2064"/>
                <a:ext cx="653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9" name="Rectangle 136"/>
              <p:cNvSpPr>
                <a:spLocks noChangeArrowheads="1"/>
              </p:cNvSpPr>
              <p:nvPr/>
            </p:nvSpPr>
            <p:spPr bwMode="auto">
              <a:xfrm>
                <a:off x="4758" y="1141"/>
                <a:ext cx="28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0" name="Freeform 137"/>
              <p:cNvSpPr>
                <a:spLocks/>
              </p:cNvSpPr>
              <p:nvPr/>
            </p:nvSpPr>
            <p:spPr bwMode="auto">
              <a:xfrm>
                <a:off x="4710" y="1290"/>
                <a:ext cx="116" cy="127"/>
              </a:xfrm>
              <a:custGeom>
                <a:avLst/>
                <a:gdLst>
                  <a:gd name="T0" fmla="*/ 0 w 231"/>
                  <a:gd name="T1" fmla="*/ 0 h 253"/>
                  <a:gd name="T2" fmla="*/ 31 w 231"/>
                  <a:gd name="T3" fmla="*/ 64 h 253"/>
                  <a:gd name="T4" fmla="*/ 58 w 231"/>
                  <a:gd name="T5" fmla="*/ 0 h 253"/>
                  <a:gd name="T6" fmla="*/ 0 w 231"/>
                  <a:gd name="T7" fmla="*/ 0 h 253"/>
                  <a:gd name="T8" fmla="*/ 0 w 231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0" y="0"/>
                    </a:moveTo>
                    <a:lnTo>
                      <a:pt x="123" y="253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1" name="Rectangle 138"/>
              <p:cNvSpPr>
                <a:spLocks noChangeArrowheads="1"/>
              </p:cNvSpPr>
              <p:nvPr/>
            </p:nvSpPr>
            <p:spPr bwMode="auto">
              <a:xfrm>
                <a:off x="4758" y="1141"/>
                <a:ext cx="28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2" name="Freeform 139"/>
              <p:cNvSpPr>
                <a:spLocks/>
              </p:cNvSpPr>
              <p:nvPr/>
            </p:nvSpPr>
            <p:spPr bwMode="auto">
              <a:xfrm>
                <a:off x="4710" y="1290"/>
                <a:ext cx="116" cy="127"/>
              </a:xfrm>
              <a:custGeom>
                <a:avLst/>
                <a:gdLst>
                  <a:gd name="T0" fmla="*/ 0 w 231"/>
                  <a:gd name="T1" fmla="*/ 0 h 253"/>
                  <a:gd name="T2" fmla="*/ 31 w 231"/>
                  <a:gd name="T3" fmla="*/ 64 h 253"/>
                  <a:gd name="T4" fmla="*/ 58 w 231"/>
                  <a:gd name="T5" fmla="*/ 0 h 253"/>
                  <a:gd name="T6" fmla="*/ 0 w 231"/>
                  <a:gd name="T7" fmla="*/ 0 h 253"/>
                  <a:gd name="T8" fmla="*/ 0 w 231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0" y="0"/>
                    </a:moveTo>
                    <a:lnTo>
                      <a:pt x="123" y="253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3" name="Rectangle 140"/>
              <p:cNvSpPr>
                <a:spLocks noChangeArrowheads="1"/>
              </p:cNvSpPr>
              <p:nvPr/>
            </p:nvSpPr>
            <p:spPr bwMode="auto">
              <a:xfrm>
                <a:off x="4758" y="1863"/>
                <a:ext cx="28" cy="21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4" name="Freeform 141"/>
              <p:cNvSpPr>
                <a:spLocks/>
              </p:cNvSpPr>
              <p:nvPr/>
            </p:nvSpPr>
            <p:spPr bwMode="auto">
              <a:xfrm>
                <a:off x="471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5" name="Rectangle 142"/>
              <p:cNvSpPr>
                <a:spLocks noChangeArrowheads="1"/>
              </p:cNvSpPr>
              <p:nvPr/>
            </p:nvSpPr>
            <p:spPr bwMode="auto">
              <a:xfrm>
                <a:off x="4758" y="1863"/>
                <a:ext cx="28" cy="21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6" name="Freeform 143"/>
              <p:cNvSpPr>
                <a:spLocks/>
              </p:cNvSpPr>
              <p:nvPr/>
            </p:nvSpPr>
            <p:spPr bwMode="auto">
              <a:xfrm>
                <a:off x="471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7" name="Rectangle 144"/>
              <p:cNvSpPr>
                <a:spLocks noChangeArrowheads="1"/>
              </p:cNvSpPr>
              <p:nvPr/>
            </p:nvSpPr>
            <p:spPr bwMode="auto">
              <a:xfrm>
                <a:off x="4921" y="1566"/>
                <a:ext cx="48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8" name="Freeform 145"/>
              <p:cNvSpPr>
                <a:spLocks/>
              </p:cNvSpPr>
              <p:nvPr/>
            </p:nvSpPr>
            <p:spPr bwMode="auto">
              <a:xfrm>
                <a:off x="5410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9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9" name="Rectangle 146"/>
              <p:cNvSpPr>
                <a:spLocks noChangeArrowheads="1"/>
              </p:cNvSpPr>
              <p:nvPr/>
            </p:nvSpPr>
            <p:spPr bwMode="auto">
              <a:xfrm>
                <a:off x="4921" y="1566"/>
                <a:ext cx="48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0" name="Freeform 147"/>
              <p:cNvSpPr>
                <a:spLocks/>
              </p:cNvSpPr>
              <p:nvPr/>
            </p:nvSpPr>
            <p:spPr bwMode="auto">
              <a:xfrm>
                <a:off x="5410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9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1" name="Rectangle 148"/>
              <p:cNvSpPr>
                <a:spLocks noChangeArrowheads="1"/>
              </p:cNvSpPr>
              <p:nvPr/>
            </p:nvSpPr>
            <p:spPr bwMode="auto">
              <a:xfrm>
                <a:off x="3358" y="1141"/>
                <a:ext cx="20" cy="93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2" name="Rectangle 149"/>
              <p:cNvSpPr>
                <a:spLocks noChangeArrowheads="1"/>
              </p:cNvSpPr>
              <p:nvPr/>
            </p:nvSpPr>
            <p:spPr bwMode="auto">
              <a:xfrm>
                <a:off x="3365" y="1126"/>
                <a:ext cx="244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3" name="Freeform 150"/>
              <p:cNvSpPr>
                <a:spLocks/>
              </p:cNvSpPr>
              <p:nvPr/>
            </p:nvSpPr>
            <p:spPr bwMode="auto">
              <a:xfrm>
                <a:off x="3603" y="1081"/>
                <a:ext cx="115" cy="120"/>
              </a:xfrm>
              <a:custGeom>
                <a:avLst/>
                <a:gdLst>
                  <a:gd name="T0" fmla="*/ 0 w 231"/>
                  <a:gd name="T1" fmla="*/ 60 h 239"/>
                  <a:gd name="T2" fmla="*/ 57 w 231"/>
                  <a:gd name="T3" fmla="*/ 30 h 239"/>
                  <a:gd name="T4" fmla="*/ 0 w 231"/>
                  <a:gd name="T5" fmla="*/ 0 h 239"/>
                  <a:gd name="T6" fmla="*/ 0 w 231"/>
                  <a:gd name="T7" fmla="*/ 60 h 239"/>
                  <a:gd name="T8" fmla="*/ 0 w 231"/>
                  <a:gd name="T9" fmla="*/ 60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9"/>
                  <a:gd name="T17" fmla="*/ 231 w 231"/>
                  <a:gd name="T18" fmla="*/ 239 h 2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9">
                    <a:moveTo>
                      <a:pt x="0" y="239"/>
                    </a:moveTo>
                    <a:lnTo>
                      <a:pt x="231" y="120"/>
                    </a:lnTo>
                    <a:lnTo>
                      <a:pt x="0" y="0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4" name="Rectangle 151"/>
              <p:cNvSpPr>
                <a:spLocks noChangeArrowheads="1"/>
              </p:cNvSpPr>
              <p:nvPr/>
            </p:nvSpPr>
            <p:spPr bwMode="auto">
              <a:xfrm>
                <a:off x="3365" y="1126"/>
                <a:ext cx="244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5" name="Freeform 152"/>
              <p:cNvSpPr>
                <a:spLocks/>
              </p:cNvSpPr>
              <p:nvPr/>
            </p:nvSpPr>
            <p:spPr bwMode="auto">
              <a:xfrm>
                <a:off x="3603" y="1081"/>
                <a:ext cx="115" cy="120"/>
              </a:xfrm>
              <a:custGeom>
                <a:avLst/>
                <a:gdLst>
                  <a:gd name="T0" fmla="*/ 0 w 231"/>
                  <a:gd name="T1" fmla="*/ 60 h 239"/>
                  <a:gd name="T2" fmla="*/ 57 w 231"/>
                  <a:gd name="T3" fmla="*/ 30 h 239"/>
                  <a:gd name="T4" fmla="*/ 0 w 231"/>
                  <a:gd name="T5" fmla="*/ 0 h 239"/>
                  <a:gd name="T6" fmla="*/ 0 w 231"/>
                  <a:gd name="T7" fmla="*/ 60 h 239"/>
                  <a:gd name="T8" fmla="*/ 0 w 231"/>
                  <a:gd name="T9" fmla="*/ 60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9"/>
                  <a:gd name="T17" fmla="*/ 231 w 231"/>
                  <a:gd name="T18" fmla="*/ 239 h 2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9">
                    <a:moveTo>
                      <a:pt x="0" y="239"/>
                    </a:moveTo>
                    <a:lnTo>
                      <a:pt x="231" y="120"/>
                    </a:lnTo>
                    <a:lnTo>
                      <a:pt x="0" y="0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6" name="Rectangle 153"/>
              <p:cNvSpPr>
                <a:spLocks noChangeArrowheads="1"/>
              </p:cNvSpPr>
              <p:nvPr/>
            </p:nvSpPr>
            <p:spPr bwMode="auto">
              <a:xfrm>
                <a:off x="3365" y="2064"/>
                <a:ext cx="197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7" name="Freeform 154"/>
              <p:cNvSpPr>
                <a:spLocks/>
              </p:cNvSpPr>
              <p:nvPr/>
            </p:nvSpPr>
            <p:spPr bwMode="auto">
              <a:xfrm>
                <a:off x="3555" y="2012"/>
                <a:ext cx="116" cy="126"/>
              </a:xfrm>
              <a:custGeom>
                <a:avLst/>
                <a:gdLst>
                  <a:gd name="T0" fmla="*/ 0 w 231"/>
                  <a:gd name="T1" fmla="*/ 63 h 252"/>
                  <a:gd name="T2" fmla="*/ 58 w 231"/>
                  <a:gd name="T3" fmla="*/ 30 h 252"/>
                  <a:gd name="T4" fmla="*/ 0 w 231"/>
                  <a:gd name="T5" fmla="*/ 0 h 252"/>
                  <a:gd name="T6" fmla="*/ 0 w 231"/>
                  <a:gd name="T7" fmla="*/ 63 h 252"/>
                  <a:gd name="T8" fmla="*/ 0 w 231"/>
                  <a:gd name="T9" fmla="*/ 63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2"/>
                  <a:gd name="T17" fmla="*/ 231 w 231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2">
                    <a:moveTo>
                      <a:pt x="0" y="252"/>
                    </a:moveTo>
                    <a:lnTo>
                      <a:pt x="231" y="119"/>
                    </a:lnTo>
                    <a:lnTo>
                      <a:pt x="0" y="0"/>
                    </a:ln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8" name="Rectangle 155"/>
              <p:cNvSpPr>
                <a:spLocks noChangeArrowheads="1"/>
              </p:cNvSpPr>
              <p:nvPr/>
            </p:nvSpPr>
            <p:spPr bwMode="auto">
              <a:xfrm>
                <a:off x="3365" y="2064"/>
                <a:ext cx="197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9" name="Freeform 156"/>
              <p:cNvSpPr>
                <a:spLocks/>
              </p:cNvSpPr>
              <p:nvPr/>
            </p:nvSpPr>
            <p:spPr bwMode="auto">
              <a:xfrm>
                <a:off x="3555" y="2012"/>
                <a:ext cx="116" cy="126"/>
              </a:xfrm>
              <a:custGeom>
                <a:avLst/>
                <a:gdLst>
                  <a:gd name="T0" fmla="*/ 0 w 231"/>
                  <a:gd name="T1" fmla="*/ 63 h 252"/>
                  <a:gd name="T2" fmla="*/ 58 w 231"/>
                  <a:gd name="T3" fmla="*/ 30 h 252"/>
                  <a:gd name="T4" fmla="*/ 0 w 231"/>
                  <a:gd name="T5" fmla="*/ 0 h 252"/>
                  <a:gd name="T6" fmla="*/ 0 w 231"/>
                  <a:gd name="T7" fmla="*/ 63 h 252"/>
                  <a:gd name="T8" fmla="*/ 0 w 231"/>
                  <a:gd name="T9" fmla="*/ 63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2"/>
                  <a:gd name="T17" fmla="*/ 231 w 231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2">
                    <a:moveTo>
                      <a:pt x="0" y="252"/>
                    </a:moveTo>
                    <a:lnTo>
                      <a:pt x="231" y="119"/>
                    </a:lnTo>
                    <a:lnTo>
                      <a:pt x="0" y="0"/>
                    </a:ln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0" name="Rectangle 157"/>
              <p:cNvSpPr>
                <a:spLocks noChangeArrowheads="1"/>
              </p:cNvSpPr>
              <p:nvPr/>
            </p:nvSpPr>
            <p:spPr bwMode="auto">
              <a:xfrm>
                <a:off x="3018" y="1566"/>
                <a:ext cx="238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01" name="Freeform 158"/>
              <p:cNvSpPr>
                <a:spLocks/>
              </p:cNvSpPr>
              <p:nvPr/>
            </p:nvSpPr>
            <p:spPr bwMode="auto">
              <a:xfrm>
                <a:off x="3256" y="1521"/>
                <a:ext cx="109" cy="119"/>
              </a:xfrm>
              <a:custGeom>
                <a:avLst/>
                <a:gdLst>
                  <a:gd name="T0" fmla="*/ 0 w 216"/>
                  <a:gd name="T1" fmla="*/ 60 h 237"/>
                  <a:gd name="T2" fmla="*/ 55 w 216"/>
                  <a:gd name="T3" fmla="*/ 30 h 237"/>
                  <a:gd name="T4" fmla="*/ 0 w 216"/>
                  <a:gd name="T5" fmla="*/ 0 h 237"/>
                  <a:gd name="T6" fmla="*/ 0 w 216"/>
                  <a:gd name="T7" fmla="*/ 60 h 237"/>
                  <a:gd name="T8" fmla="*/ 0 w 216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37"/>
                  <a:gd name="T17" fmla="*/ 216 w 216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37">
                    <a:moveTo>
                      <a:pt x="0" y="237"/>
                    </a:moveTo>
                    <a:lnTo>
                      <a:pt x="216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2" name="Rectangle 159"/>
              <p:cNvSpPr>
                <a:spLocks noChangeArrowheads="1"/>
              </p:cNvSpPr>
              <p:nvPr/>
            </p:nvSpPr>
            <p:spPr bwMode="auto">
              <a:xfrm>
                <a:off x="3018" y="1566"/>
                <a:ext cx="238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03" name="Freeform 160"/>
              <p:cNvSpPr>
                <a:spLocks/>
              </p:cNvSpPr>
              <p:nvPr/>
            </p:nvSpPr>
            <p:spPr bwMode="auto">
              <a:xfrm>
                <a:off x="3256" y="1521"/>
                <a:ext cx="109" cy="119"/>
              </a:xfrm>
              <a:custGeom>
                <a:avLst/>
                <a:gdLst>
                  <a:gd name="T0" fmla="*/ 0 w 216"/>
                  <a:gd name="T1" fmla="*/ 60 h 237"/>
                  <a:gd name="T2" fmla="*/ 55 w 216"/>
                  <a:gd name="T3" fmla="*/ 30 h 237"/>
                  <a:gd name="T4" fmla="*/ 0 w 216"/>
                  <a:gd name="T5" fmla="*/ 0 h 237"/>
                  <a:gd name="T6" fmla="*/ 0 w 216"/>
                  <a:gd name="T7" fmla="*/ 60 h 237"/>
                  <a:gd name="T8" fmla="*/ 0 w 216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37"/>
                  <a:gd name="T17" fmla="*/ 216 w 216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37">
                    <a:moveTo>
                      <a:pt x="0" y="237"/>
                    </a:moveTo>
                    <a:lnTo>
                      <a:pt x="216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4" name="Rectangle 161"/>
              <p:cNvSpPr>
                <a:spLocks noChangeArrowheads="1"/>
              </p:cNvSpPr>
              <p:nvPr/>
            </p:nvSpPr>
            <p:spPr bwMode="auto">
              <a:xfrm>
                <a:off x="521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05" name="Rectangle 162"/>
              <p:cNvSpPr>
                <a:spLocks noChangeArrowheads="1"/>
              </p:cNvSpPr>
              <p:nvPr/>
            </p:nvSpPr>
            <p:spPr bwMode="auto">
              <a:xfrm>
                <a:off x="365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06" name="Rectangle 163"/>
              <p:cNvSpPr>
                <a:spLocks noChangeArrowheads="1"/>
              </p:cNvSpPr>
              <p:nvPr/>
            </p:nvSpPr>
            <p:spPr bwMode="auto">
              <a:xfrm>
                <a:off x="439" y="1155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07" name="Rectangle 164"/>
              <p:cNvSpPr>
                <a:spLocks noChangeArrowheads="1"/>
              </p:cNvSpPr>
              <p:nvPr/>
            </p:nvSpPr>
            <p:spPr bwMode="auto">
              <a:xfrm>
                <a:off x="143" y="1155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08" name="Rectangle 165"/>
              <p:cNvSpPr>
                <a:spLocks noChangeArrowheads="1"/>
              </p:cNvSpPr>
              <p:nvPr/>
            </p:nvSpPr>
            <p:spPr bwMode="auto">
              <a:xfrm>
                <a:off x="227" y="129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309" name="Rectangle 166"/>
              <p:cNvSpPr>
                <a:spLocks noChangeArrowheads="1"/>
              </p:cNvSpPr>
              <p:nvPr/>
            </p:nvSpPr>
            <p:spPr bwMode="auto">
              <a:xfrm>
                <a:off x="521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10" name="Rectangle 167"/>
              <p:cNvSpPr>
                <a:spLocks noChangeArrowheads="1"/>
              </p:cNvSpPr>
              <p:nvPr/>
            </p:nvSpPr>
            <p:spPr bwMode="auto">
              <a:xfrm>
                <a:off x="365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11" name="Rectangle 168"/>
              <p:cNvSpPr>
                <a:spLocks noChangeArrowheads="1"/>
              </p:cNvSpPr>
              <p:nvPr/>
            </p:nvSpPr>
            <p:spPr bwMode="auto">
              <a:xfrm>
                <a:off x="439" y="1155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12" name="Rectangle 169"/>
              <p:cNvSpPr>
                <a:spLocks noChangeArrowheads="1"/>
              </p:cNvSpPr>
              <p:nvPr/>
            </p:nvSpPr>
            <p:spPr bwMode="auto">
              <a:xfrm>
                <a:off x="143" y="1155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13" name="Rectangle 170"/>
              <p:cNvSpPr>
                <a:spLocks noChangeArrowheads="1"/>
              </p:cNvSpPr>
              <p:nvPr/>
            </p:nvSpPr>
            <p:spPr bwMode="auto">
              <a:xfrm>
                <a:off x="227" y="129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314" name="Rectangle 171"/>
              <p:cNvSpPr>
                <a:spLocks noChangeArrowheads="1"/>
              </p:cNvSpPr>
              <p:nvPr/>
            </p:nvSpPr>
            <p:spPr bwMode="auto">
              <a:xfrm>
                <a:off x="3854" y="813"/>
                <a:ext cx="28" cy="4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15" name="Freeform 172"/>
              <p:cNvSpPr>
                <a:spLocks/>
              </p:cNvSpPr>
              <p:nvPr/>
            </p:nvSpPr>
            <p:spPr bwMode="auto">
              <a:xfrm>
                <a:off x="3814" y="851"/>
                <a:ext cx="108" cy="127"/>
              </a:xfrm>
              <a:custGeom>
                <a:avLst/>
                <a:gdLst>
                  <a:gd name="T0" fmla="*/ 0 w 216"/>
                  <a:gd name="T1" fmla="*/ 0 h 253"/>
                  <a:gd name="T2" fmla="*/ 27 w 216"/>
                  <a:gd name="T3" fmla="*/ 64 h 253"/>
                  <a:gd name="T4" fmla="*/ 54 w 216"/>
                  <a:gd name="T5" fmla="*/ 0 h 253"/>
                  <a:gd name="T6" fmla="*/ 0 w 216"/>
                  <a:gd name="T7" fmla="*/ 0 h 253"/>
                  <a:gd name="T8" fmla="*/ 0 w 216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53"/>
                  <a:gd name="T17" fmla="*/ 216 w 216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53">
                    <a:moveTo>
                      <a:pt x="0" y="0"/>
                    </a:moveTo>
                    <a:lnTo>
                      <a:pt x="108" y="253"/>
                    </a:lnTo>
                    <a:lnTo>
                      <a:pt x="2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6" name="Rectangle 173"/>
              <p:cNvSpPr>
                <a:spLocks noChangeArrowheads="1"/>
              </p:cNvSpPr>
              <p:nvPr/>
            </p:nvSpPr>
            <p:spPr bwMode="auto">
              <a:xfrm>
                <a:off x="3854" y="813"/>
                <a:ext cx="28" cy="4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17" name="Freeform 174"/>
              <p:cNvSpPr>
                <a:spLocks/>
              </p:cNvSpPr>
              <p:nvPr/>
            </p:nvSpPr>
            <p:spPr bwMode="auto">
              <a:xfrm>
                <a:off x="3814" y="851"/>
                <a:ext cx="108" cy="127"/>
              </a:xfrm>
              <a:custGeom>
                <a:avLst/>
                <a:gdLst>
                  <a:gd name="T0" fmla="*/ 0 w 216"/>
                  <a:gd name="T1" fmla="*/ 0 h 253"/>
                  <a:gd name="T2" fmla="*/ 27 w 216"/>
                  <a:gd name="T3" fmla="*/ 64 h 253"/>
                  <a:gd name="T4" fmla="*/ 54 w 216"/>
                  <a:gd name="T5" fmla="*/ 0 h 253"/>
                  <a:gd name="T6" fmla="*/ 0 w 216"/>
                  <a:gd name="T7" fmla="*/ 0 h 253"/>
                  <a:gd name="T8" fmla="*/ 0 w 216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53"/>
                  <a:gd name="T17" fmla="*/ 216 w 216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53">
                    <a:moveTo>
                      <a:pt x="0" y="0"/>
                    </a:moveTo>
                    <a:lnTo>
                      <a:pt x="108" y="253"/>
                    </a:lnTo>
                    <a:lnTo>
                      <a:pt x="2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8" name="Rectangle 175"/>
              <p:cNvSpPr>
                <a:spLocks noChangeArrowheads="1"/>
              </p:cNvSpPr>
              <p:nvPr/>
            </p:nvSpPr>
            <p:spPr bwMode="auto">
              <a:xfrm>
                <a:off x="3569" y="799"/>
                <a:ext cx="29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19" name="Rectangle 176"/>
              <p:cNvSpPr>
                <a:spLocks noChangeArrowheads="1"/>
              </p:cNvSpPr>
              <p:nvPr/>
            </p:nvSpPr>
            <p:spPr bwMode="auto">
              <a:xfrm>
                <a:off x="3627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20" name="Rectangle 177"/>
              <p:cNvSpPr>
                <a:spLocks noChangeArrowheads="1"/>
              </p:cNvSpPr>
              <p:nvPr/>
            </p:nvSpPr>
            <p:spPr bwMode="auto">
              <a:xfrm>
                <a:off x="3478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21" name="Rectangle 178"/>
              <p:cNvSpPr>
                <a:spLocks noChangeArrowheads="1"/>
              </p:cNvSpPr>
              <p:nvPr/>
            </p:nvSpPr>
            <p:spPr bwMode="auto">
              <a:xfrm>
                <a:off x="3552" y="768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22" name="Rectangle 179"/>
              <p:cNvSpPr>
                <a:spLocks noChangeArrowheads="1"/>
              </p:cNvSpPr>
              <p:nvPr/>
            </p:nvSpPr>
            <p:spPr bwMode="auto">
              <a:xfrm>
                <a:off x="3255" y="768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23" name="Rectangle 180"/>
              <p:cNvSpPr>
                <a:spLocks noChangeArrowheads="1"/>
              </p:cNvSpPr>
              <p:nvPr/>
            </p:nvSpPr>
            <p:spPr bwMode="auto">
              <a:xfrm>
                <a:off x="3339" y="91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324" name="Rectangle 181"/>
              <p:cNvSpPr>
                <a:spLocks noChangeArrowheads="1"/>
              </p:cNvSpPr>
              <p:nvPr/>
            </p:nvSpPr>
            <p:spPr bwMode="auto">
              <a:xfrm>
                <a:off x="3627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25" name="Rectangle 182"/>
              <p:cNvSpPr>
                <a:spLocks noChangeArrowheads="1"/>
              </p:cNvSpPr>
              <p:nvPr/>
            </p:nvSpPr>
            <p:spPr bwMode="auto">
              <a:xfrm>
                <a:off x="3478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26" name="Rectangle 183"/>
              <p:cNvSpPr>
                <a:spLocks noChangeArrowheads="1"/>
              </p:cNvSpPr>
              <p:nvPr/>
            </p:nvSpPr>
            <p:spPr bwMode="auto">
              <a:xfrm>
                <a:off x="3552" y="768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27" name="Rectangle 184"/>
              <p:cNvSpPr>
                <a:spLocks noChangeArrowheads="1"/>
              </p:cNvSpPr>
              <p:nvPr/>
            </p:nvSpPr>
            <p:spPr bwMode="auto">
              <a:xfrm>
                <a:off x="3255" y="768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28" name="Rectangle 185"/>
              <p:cNvSpPr>
                <a:spLocks noChangeArrowheads="1"/>
              </p:cNvSpPr>
              <p:nvPr/>
            </p:nvSpPr>
            <p:spPr bwMode="auto">
              <a:xfrm>
                <a:off x="3339" y="91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329" name="Rectangle 186"/>
              <p:cNvSpPr>
                <a:spLocks noChangeArrowheads="1"/>
              </p:cNvSpPr>
              <p:nvPr/>
            </p:nvSpPr>
            <p:spPr bwMode="auto">
              <a:xfrm>
                <a:off x="2593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30" name="Rectangle 187"/>
              <p:cNvSpPr>
                <a:spLocks noChangeArrowheads="1"/>
              </p:cNvSpPr>
              <p:nvPr/>
            </p:nvSpPr>
            <p:spPr bwMode="auto">
              <a:xfrm>
                <a:off x="2430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31" name="Rectangle 188"/>
              <p:cNvSpPr>
                <a:spLocks noChangeArrowheads="1"/>
              </p:cNvSpPr>
              <p:nvPr/>
            </p:nvSpPr>
            <p:spPr bwMode="auto">
              <a:xfrm>
                <a:off x="2511" y="1644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32" name="Rectangle 189"/>
              <p:cNvSpPr>
                <a:spLocks noChangeArrowheads="1"/>
              </p:cNvSpPr>
              <p:nvPr/>
            </p:nvSpPr>
            <p:spPr bwMode="auto">
              <a:xfrm>
                <a:off x="2057" y="1644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33" name="Rectangle 190"/>
              <p:cNvSpPr>
                <a:spLocks noChangeArrowheads="1"/>
              </p:cNvSpPr>
              <p:nvPr/>
            </p:nvSpPr>
            <p:spPr bwMode="auto">
              <a:xfrm>
                <a:off x="2137" y="178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334" name="Rectangle 191"/>
              <p:cNvSpPr>
                <a:spLocks noChangeArrowheads="1"/>
              </p:cNvSpPr>
              <p:nvPr/>
            </p:nvSpPr>
            <p:spPr bwMode="auto">
              <a:xfrm>
                <a:off x="2593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35" name="Rectangle 192"/>
              <p:cNvSpPr>
                <a:spLocks noChangeArrowheads="1"/>
              </p:cNvSpPr>
              <p:nvPr/>
            </p:nvSpPr>
            <p:spPr bwMode="auto">
              <a:xfrm>
                <a:off x="2430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36" name="Rectangle 193"/>
              <p:cNvSpPr>
                <a:spLocks noChangeArrowheads="1"/>
              </p:cNvSpPr>
              <p:nvPr/>
            </p:nvSpPr>
            <p:spPr bwMode="auto">
              <a:xfrm>
                <a:off x="2511" y="1644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37" name="Rectangle 194"/>
              <p:cNvSpPr>
                <a:spLocks noChangeArrowheads="1"/>
              </p:cNvSpPr>
              <p:nvPr/>
            </p:nvSpPr>
            <p:spPr bwMode="auto">
              <a:xfrm>
                <a:off x="2057" y="1644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38" name="Rectangle 195"/>
              <p:cNvSpPr>
                <a:spLocks noChangeArrowheads="1"/>
              </p:cNvSpPr>
              <p:nvPr/>
            </p:nvSpPr>
            <p:spPr bwMode="auto">
              <a:xfrm>
                <a:off x="2137" y="178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339" name="Rectangle 196"/>
              <p:cNvSpPr>
                <a:spLocks noChangeArrowheads="1"/>
              </p:cNvSpPr>
              <p:nvPr/>
            </p:nvSpPr>
            <p:spPr bwMode="auto">
              <a:xfrm>
                <a:off x="566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40" name="Rectangle 197"/>
              <p:cNvSpPr>
                <a:spLocks noChangeArrowheads="1"/>
              </p:cNvSpPr>
              <p:nvPr/>
            </p:nvSpPr>
            <p:spPr bwMode="auto">
              <a:xfrm>
                <a:off x="549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41" name="Rectangle 198"/>
              <p:cNvSpPr>
                <a:spLocks noChangeArrowheads="1"/>
              </p:cNvSpPr>
              <p:nvPr/>
            </p:nvSpPr>
            <p:spPr bwMode="auto">
              <a:xfrm>
                <a:off x="5576" y="1697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42" name="Rectangle 199"/>
              <p:cNvSpPr>
                <a:spLocks noChangeArrowheads="1"/>
              </p:cNvSpPr>
              <p:nvPr/>
            </p:nvSpPr>
            <p:spPr bwMode="auto">
              <a:xfrm>
                <a:off x="5121" y="1697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43" name="Rectangle 200"/>
              <p:cNvSpPr>
                <a:spLocks noChangeArrowheads="1"/>
              </p:cNvSpPr>
              <p:nvPr/>
            </p:nvSpPr>
            <p:spPr bwMode="auto">
              <a:xfrm>
                <a:off x="5201" y="184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344" name="Rectangle 201"/>
              <p:cNvSpPr>
                <a:spLocks noChangeArrowheads="1"/>
              </p:cNvSpPr>
              <p:nvPr/>
            </p:nvSpPr>
            <p:spPr bwMode="auto">
              <a:xfrm>
                <a:off x="566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45" name="Rectangle 202"/>
              <p:cNvSpPr>
                <a:spLocks noChangeArrowheads="1"/>
              </p:cNvSpPr>
              <p:nvPr/>
            </p:nvSpPr>
            <p:spPr bwMode="auto">
              <a:xfrm>
                <a:off x="549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46" name="Rectangle 203"/>
              <p:cNvSpPr>
                <a:spLocks noChangeArrowheads="1"/>
              </p:cNvSpPr>
              <p:nvPr/>
            </p:nvSpPr>
            <p:spPr bwMode="auto">
              <a:xfrm>
                <a:off x="5576" y="1697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47" name="Rectangle 204"/>
              <p:cNvSpPr>
                <a:spLocks noChangeArrowheads="1"/>
              </p:cNvSpPr>
              <p:nvPr/>
            </p:nvSpPr>
            <p:spPr bwMode="auto">
              <a:xfrm>
                <a:off x="5121" y="1697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48" name="Rectangle 205"/>
              <p:cNvSpPr>
                <a:spLocks noChangeArrowheads="1"/>
              </p:cNvSpPr>
              <p:nvPr/>
            </p:nvSpPr>
            <p:spPr bwMode="auto">
              <a:xfrm>
                <a:off x="5201" y="184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349" name="Rectangle 206"/>
              <p:cNvSpPr>
                <a:spLocks noChangeArrowheads="1"/>
              </p:cNvSpPr>
              <p:nvPr/>
            </p:nvSpPr>
            <p:spPr bwMode="auto">
              <a:xfrm>
                <a:off x="316" y="1834"/>
                <a:ext cx="17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cm</a:t>
                </a:r>
                <a:endParaRPr lang="en-US" altLang="zh-CN"/>
              </a:p>
            </p:txBody>
          </p:sp>
          <p:sp>
            <p:nvSpPr>
              <p:cNvPr id="5350" name="Rectangle 207"/>
              <p:cNvSpPr>
                <a:spLocks noChangeArrowheads="1"/>
              </p:cNvSpPr>
              <p:nvPr/>
            </p:nvSpPr>
            <p:spPr bwMode="auto">
              <a:xfrm>
                <a:off x="227" y="1696"/>
                <a:ext cx="15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51" name="Rectangle 208"/>
              <p:cNvSpPr>
                <a:spLocks noChangeArrowheads="1"/>
              </p:cNvSpPr>
              <p:nvPr/>
            </p:nvSpPr>
            <p:spPr bwMode="auto">
              <a:xfrm>
                <a:off x="316" y="1834"/>
                <a:ext cx="17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cm</a:t>
                </a:r>
                <a:endParaRPr lang="en-US" altLang="zh-CN"/>
              </a:p>
            </p:txBody>
          </p:sp>
          <p:sp>
            <p:nvSpPr>
              <p:cNvPr id="5352" name="Rectangle 209"/>
              <p:cNvSpPr>
                <a:spLocks noChangeArrowheads="1"/>
              </p:cNvSpPr>
              <p:nvPr/>
            </p:nvSpPr>
            <p:spPr bwMode="auto">
              <a:xfrm>
                <a:off x="227" y="1696"/>
                <a:ext cx="15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</p:grpSp>
        <p:sp>
          <p:nvSpPr>
            <p:cNvPr id="5129" name="Rectangle 210"/>
            <p:cNvSpPr>
              <a:spLocks noChangeArrowheads="1"/>
            </p:cNvSpPr>
            <p:nvPr/>
          </p:nvSpPr>
          <p:spPr bwMode="auto">
            <a:xfrm>
              <a:off x="4685" y="2273"/>
              <a:ext cx="17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cm</a:t>
              </a:r>
              <a:endParaRPr lang="en-US" altLang="zh-CN"/>
            </a:p>
          </p:txBody>
        </p:sp>
        <p:sp>
          <p:nvSpPr>
            <p:cNvPr id="5130" name="Rectangle 211"/>
            <p:cNvSpPr>
              <a:spLocks noChangeArrowheads="1"/>
            </p:cNvSpPr>
            <p:nvPr/>
          </p:nvSpPr>
          <p:spPr bwMode="auto">
            <a:xfrm>
              <a:off x="4596" y="2135"/>
              <a:ext cx="15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V</a:t>
              </a:r>
              <a:endParaRPr lang="en-US" altLang="zh-CN"/>
            </a:p>
          </p:txBody>
        </p:sp>
        <p:sp>
          <p:nvSpPr>
            <p:cNvPr id="5131" name="Rectangle 212"/>
            <p:cNvSpPr>
              <a:spLocks noChangeArrowheads="1"/>
            </p:cNvSpPr>
            <p:nvPr/>
          </p:nvSpPr>
          <p:spPr bwMode="auto">
            <a:xfrm>
              <a:off x="4214" y="2135"/>
              <a:ext cx="165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K</a:t>
              </a:r>
              <a:endParaRPr lang="en-US" altLang="zh-CN"/>
            </a:p>
          </p:txBody>
        </p:sp>
        <p:sp>
          <p:nvSpPr>
            <p:cNvPr id="5132" name="Rectangle 213"/>
            <p:cNvSpPr>
              <a:spLocks noChangeArrowheads="1"/>
            </p:cNvSpPr>
            <p:nvPr/>
          </p:nvSpPr>
          <p:spPr bwMode="auto">
            <a:xfrm>
              <a:off x="4482" y="2084"/>
              <a:ext cx="136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/>
            </a:p>
          </p:txBody>
        </p:sp>
        <p:sp>
          <p:nvSpPr>
            <p:cNvPr id="5133" name="Rectangle 214"/>
            <p:cNvSpPr>
              <a:spLocks noChangeArrowheads="1"/>
            </p:cNvSpPr>
            <p:nvPr/>
          </p:nvSpPr>
          <p:spPr bwMode="auto">
            <a:xfrm>
              <a:off x="4685" y="2273"/>
              <a:ext cx="17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cm</a:t>
              </a:r>
              <a:endParaRPr lang="en-US" altLang="zh-CN"/>
            </a:p>
          </p:txBody>
        </p:sp>
        <p:sp>
          <p:nvSpPr>
            <p:cNvPr id="5134" name="Rectangle 215"/>
            <p:cNvSpPr>
              <a:spLocks noChangeArrowheads="1"/>
            </p:cNvSpPr>
            <p:nvPr/>
          </p:nvSpPr>
          <p:spPr bwMode="auto">
            <a:xfrm>
              <a:off x="4596" y="2135"/>
              <a:ext cx="15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V</a:t>
              </a:r>
              <a:endParaRPr lang="en-US" altLang="zh-CN"/>
            </a:p>
          </p:txBody>
        </p:sp>
        <p:sp>
          <p:nvSpPr>
            <p:cNvPr id="5135" name="Rectangle 216"/>
            <p:cNvSpPr>
              <a:spLocks noChangeArrowheads="1"/>
            </p:cNvSpPr>
            <p:nvPr/>
          </p:nvSpPr>
          <p:spPr bwMode="auto">
            <a:xfrm>
              <a:off x="4214" y="2135"/>
              <a:ext cx="165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K</a:t>
              </a:r>
              <a:endParaRPr lang="en-US" altLang="zh-CN"/>
            </a:p>
          </p:txBody>
        </p:sp>
        <p:sp>
          <p:nvSpPr>
            <p:cNvPr id="5136" name="Rectangle 217"/>
            <p:cNvSpPr>
              <a:spLocks noChangeArrowheads="1"/>
            </p:cNvSpPr>
            <p:nvPr/>
          </p:nvSpPr>
          <p:spPr bwMode="auto">
            <a:xfrm>
              <a:off x="4482" y="2084"/>
              <a:ext cx="136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/>
            </a:p>
          </p:txBody>
        </p:sp>
        <p:sp>
          <p:nvSpPr>
            <p:cNvPr id="5137" name="Rectangle 218"/>
            <p:cNvSpPr>
              <a:spLocks noChangeArrowheads="1"/>
            </p:cNvSpPr>
            <p:nvPr/>
          </p:nvSpPr>
          <p:spPr bwMode="auto">
            <a:xfrm>
              <a:off x="1733" y="2083"/>
              <a:ext cx="69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5138" name="Rectangle 219"/>
            <p:cNvSpPr>
              <a:spLocks noChangeArrowheads="1"/>
            </p:cNvSpPr>
            <p:nvPr/>
          </p:nvSpPr>
          <p:spPr bwMode="auto">
            <a:xfrm>
              <a:off x="1632" y="2214"/>
              <a:ext cx="6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5139" name="Rectangle 220"/>
            <p:cNvSpPr>
              <a:spLocks noChangeArrowheads="1"/>
            </p:cNvSpPr>
            <p:nvPr/>
          </p:nvSpPr>
          <p:spPr bwMode="auto">
            <a:xfrm>
              <a:off x="1554" y="2032"/>
              <a:ext cx="17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  <a:latin typeface="Symbol" panose="05050102010706020507" pitchFamily="18" charset="2"/>
                </a:rPr>
                <a:t>w</a:t>
              </a:r>
              <a:endParaRPr lang="en-US" altLang="zh-CN"/>
            </a:p>
          </p:txBody>
        </p:sp>
        <p:sp>
          <p:nvSpPr>
            <p:cNvPr id="5140" name="Rectangle 221"/>
            <p:cNvSpPr>
              <a:spLocks noChangeArrowheads="1"/>
            </p:cNvSpPr>
            <p:nvPr/>
          </p:nvSpPr>
          <p:spPr bwMode="auto">
            <a:xfrm>
              <a:off x="1194" y="2083"/>
              <a:ext cx="33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</a:rPr>
                <a:t>cos</a:t>
              </a:r>
              <a:endParaRPr lang="en-US" altLang="zh-CN"/>
            </a:p>
          </p:txBody>
        </p:sp>
        <p:sp>
          <p:nvSpPr>
            <p:cNvPr id="5141" name="Rectangle 222"/>
            <p:cNvSpPr>
              <a:spLocks noChangeArrowheads="1"/>
            </p:cNvSpPr>
            <p:nvPr/>
          </p:nvSpPr>
          <p:spPr bwMode="auto">
            <a:xfrm>
              <a:off x="1733" y="2083"/>
              <a:ext cx="69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5142" name="Rectangle 223"/>
            <p:cNvSpPr>
              <a:spLocks noChangeArrowheads="1"/>
            </p:cNvSpPr>
            <p:nvPr/>
          </p:nvSpPr>
          <p:spPr bwMode="auto">
            <a:xfrm>
              <a:off x="1632" y="2214"/>
              <a:ext cx="6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5143" name="Rectangle 224"/>
            <p:cNvSpPr>
              <a:spLocks noChangeArrowheads="1"/>
            </p:cNvSpPr>
            <p:nvPr/>
          </p:nvSpPr>
          <p:spPr bwMode="auto">
            <a:xfrm>
              <a:off x="1554" y="2032"/>
              <a:ext cx="17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  <a:latin typeface="Symbol" panose="05050102010706020507" pitchFamily="18" charset="2"/>
                </a:rPr>
                <a:t>w</a:t>
              </a:r>
              <a:endParaRPr lang="en-US" altLang="zh-CN"/>
            </a:p>
          </p:txBody>
        </p:sp>
        <p:sp>
          <p:nvSpPr>
            <p:cNvPr id="5144" name="Rectangle 225"/>
            <p:cNvSpPr>
              <a:spLocks noChangeArrowheads="1"/>
            </p:cNvSpPr>
            <p:nvPr/>
          </p:nvSpPr>
          <p:spPr bwMode="auto">
            <a:xfrm>
              <a:off x="1194" y="2083"/>
              <a:ext cx="33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</a:rPr>
                <a:t>cos</a:t>
              </a:r>
              <a:endParaRPr lang="en-US" altLang="zh-CN"/>
            </a:p>
          </p:txBody>
        </p:sp>
        <p:sp>
          <p:nvSpPr>
            <p:cNvPr id="5145" name="Rectangle 226"/>
            <p:cNvSpPr>
              <a:spLocks noChangeArrowheads="1"/>
            </p:cNvSpPr>
            <p:nvPr/>
          </p:nvSpPr>
          <p:spPr bwMode="auto">
            <a:xfrm>
              <a:off x="3187" y="1257"/>
              <a:ext cx="69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5146" name="Rectangle 227"/>
            <p:cNvSpPr>
              <a:spLocks noChangeArrowheads="1"/>
            </p:cNvSpPr>
            <p:nvPr/>
          </p:nvSpPr>
          <p:spPr bwMode="auto">
            <a:xfrm>
              <a:off x="3086" y="1395"/>
              <a:ext cx="6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5147" name="Rectangle 228"/>
            <p:cNvSpPr>
              <a:spLocks noChangeArrowheads="1"/>
            </p:cNvSpPr>
            <p:nvPr/>
          </p:nvSpPr>
          <p:spPr bwMode="auto">
            <a:xfrm>
              <a:off x="3001" y="1205"/>
              <a:ext cx="17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  <a:latin typeface="Symbol" panose="05050102010706020507" pitchFamily="18" charset="2"/>
                </a:rPr>
                <a:t>w</a:t>
              </a:r>
              <a:endParaRPr lang="en-US" altLang="zh-CN"/>
            </a:p>
          </p:txBody>
        </p:sp>
        <p:sp>
          <p:nvSpPr>
            <p:cNvPr id="5148" name="Rectangle 229"/>
            <p:cNvSpPr>
              <a:spLocks noChangeArrowheads="1"/>
            </p:cNvSpPr>
            <p:nvPr/>
          </p:nvSpPr>
          <p:spPr bwMode="auto">
            <a:xfrm>
              <a:off x="2648" y="1257"/>
              <a:ext cx="33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</a:rPr>
                <a:t>cos</a:t>
              </a:r>
              <a:endParaRPr lang="en-US" altLang="zh-CN"/>
            </a:p>
          </p:txBody>
        </p:sp>
        <p:sp>
          <p:nvSpPr>
            <p:cNvPr id="5149" name="Rectangle 230"/>
            <p:cNvSpPr>
              <a:spLocks noChangeArrowheads="1"/>
            </p:cNvSpPr>
            <p:nvPr/>
          </p:nvSpPr>
          <p:spPr bwMode="auto">
            <a:xfrm>
              <a:off x="3187" y="1257"/>
              <a:ext cx="69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5150" name="Rectangle 231"/>
            <p:cNvSpPr>
              <a:spLocks noChangeArrowheads="1"/>
            </p:cNvSpPr>
            <p:nvPr/>
          </p:nvSpPr>
          <p:spPr bwMode="auto">
            <a:xfrm>
              <a:off x="3086" y="1395"/>
              <a:ext cx="6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5151" name="Rectangle 232"/>
            <p:cNvSpPr>
              <a:spLocks noChangeArrowheads="1"/>
            </p:cNvSpPr>
            <p:nvPr/>
          </p:nvSpPr>
          <p:spPr bwMode="auto">
            <a:xfrm>
              <a:off x="3001" y="1205"/>
              <a:ext cx="17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  <a:latin typeface="Symbol" panose="05050102010706020507" pitchFamily="18" charset="2"/>
                </a:rPr>
                <a:t>w</a:t>
              </a:r>
              <a:endParaRPr lang="en-US" altLang="zh-CN"/>
            </a:p>
          </p:txBody>
        </p:sp>
        <p:sp>
          <p:nvSpPr>
            <p:cNvPr id="5152" name="Rectangle 233"/>
            <p:cNvSpPr>
              <a:spLocks noChangeArrowheads="1"/>
            </p:cNvSpPr>
            <p:nvPr/>
          </p:nvSpPr>
          <p:spPr bwMode="auto">
            <a:xfrm>
              <a:off x="2648" y="1257"/>
              <a:ext cx="33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</a:rPr>
                <a:t>cos</a:t>
              </a:r>
              <a:endParaRPr lang="en-US" altLang="zh-CN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958F8B4-3D28-4B98-9F2E-3F75C9249BD4}" type="slidenum">
              <a:rPr lang="zh-CN" altLang="en-US" b="0">
                <a:latin typeface="Arial" panose="020B0604020202020204" pitchFamily="34" charset="0"/>
              </a:rPr>
              <a:pPr eaLnBrk="1" hangingPunct="1"/>
              <a:t>14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792163" y="1447800"/>
            <a:ext cx="14128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1700" b="0">
                <a:solidFill>
                  <a:srgbClr val="000000"/>
                </a:solidFill>
              </a:rPr>
              <a:t> </a:t>
            </a:r>
            <a:endParaRPr kumimoji="1" lang="zh-CN" altLang="en-US" sz="2400" b="0"/>
          </a:p>
        </p:txBody>
      </p:sp>
      <p:sp>
        <p:nvSpPr>
          <p:cNvPr id="6151" name="Rectangle 236"/>
          <p:cNvSpPr>
            <a:spLocks noChangeArrowheads="1"/>
          </p:cNvSpPr>
          <p:nvPr/>
        </p:nvSpPr>
        <p:spPr bwMode="auto">
          <a:xfrm>
            <a:off x="2708697" y="220663"/>
            <a:ext cx="30909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波的</a:t>
            </a:r>
            <a:r>
              <a:rPr lang="zh-CN" altLang="en-US" sz="4000" dirty="0" smtClean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功率</a:t>
            </a:r>
            <a:endParaRPr lang="zh-CN" altLang="en-US" sz="4000" dirty="0">
              <a:solidFill>
                <a:schemeClr val="tx2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8509" name="Rectangle 237"/>
          <p:cNvSpPr>
            <a:spLocks noChangeArrowheads="1"/>
          </p:cNvSpPr>
          <p:nvPr/>
        </p:nvSpPr>
        <p:spPr bwMode="auto">
          <a:xfrm>
            <a:off x="395288" y="2141314"/>
            <a:ext cx="2331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dirty="0">
                <a:solidFill>
                  <a:srgbClr val="FF6600"/>
                </a:solidFill>
              </a:rPr>
              <a:t>◆ </a:t>
            </a:r>
            <a:r>
              <a:rPr kumimoji="1" lang="zh-CN" altLang="en-US" sz="2400" dirty="0" smtClean="0"/>
              <a:t>载波功率分量</a:t>
            </a:r>
            <a:endParaRPr kumimoji="1" lang="zh-CN" altLang="en-US" sz="2400" dirty="0"/>
          </a:p>
        </p:txBody>
      </p:sp>
      <p:graphicFrame>
        <p:nvGraphicFramePr>
          <p:cNvPr id="438510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902703"/>
              </p:ext>
            </p:extLst>
          </p:nvPr>
        </p:nvGraphicFramePr>
        <p:xfrm>
          <a:off x="3275856" y="2420888"/>
          <a:ext cx="1727894" cy="984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" name="公式" r:id="rId3" imgW="672840" imgH="457200" progId="Equation.3">
                  <p:embed/>
                </p:oleObj>
              </mc:Choice>
              <mc:Fallback>
                <p:oleObj name="公式" r:id="rId3" imgW="672840" imgH="457200" progId="Equation.3">
                  <p:embed/>
                  <p:pic>
                    <p:nvPicPr>
                      <p:cNvPr id="0" name="Object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2420888"/>
                        <a:ext cx="1727894" cy="984846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95288" y="1052736"/>
            <a:ext cx="7489080" cy="96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2400" dirty="0" smtClean="0"/>
              <a:t>      若将调幅波电压加于负载电阻</a:t>
            </a:r>
            <a:r>
              <a:rPr lang="en-US" altLang="zh-CN" sz="2400" dirty="0" smtClean="0"/>
              <a:t>R</a:t>
            </a:r>
            <a:r>
              <a:rPr lang="en-US" altLang="zh-CN" sz="2400" baseline="-25000" dirty="0" smtClean="0"/>
              <a:t>L</a:t>
            </a:r>
            <a:r>
              <a:rPr lang="zh-CN" altLang="en-US" sz="2400" dirty="0" smtClean="0"/>
              <a:t>上，负载电阻吸收功率为各项正弦分量单独作用功率之和。</a:t>
            </a:r>
            <a:endParaRPr lang="zh-CN" altLang="en-US" sz="2400" dirty="0"/>
          </a:p>
        </p:txBody>
      </p:sp>
      <p:sp>
        <p:nvSpPr>
          <p:cNvPr id="10" name="Rectangle 237"/>
          <p:cNvSpPr>
            <a:spLocks noChangeArrowheads="1"/>
          </p:cNvSpPr>
          <p:nvPr/>
        </p:nvSpPr>
        <p:spPr bwMode="auto">
          <a:xfrm>
            <a:off x="395288" y="3405734"/>
            <a:ext cx="29525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</a:pPr>
            <a:r>
              <a:rPr kumimoji="1" lang="zh-CN" altLang="en-US" dirty="0">
                <a:solidFill>
                  <a:srgbClr val="FF6600"/>
                </a:solidFill>
              </a:rPr>
              <a:t>◆ </a:t>
            </a:r>
            <a:r>
              <a:rPr kumimoji="1" lang="zh-CN" altLang="en-US" sz="2400" dirty="0"/>
              <a:t>上边频</a:t>
            </a:r>
            <a:r>
              <a:rPr kumimoji="1" lang="zh-CN" altLang="en-US" sz="2400" dirty="0" smtClean="0"/>
              <a:t>分量功率</a:t>
            </a:r>
            <a:endParaRPr kumimoji="1" lang="zh-CN" altLang="en-US" sz="2400" dirty="0"/>
          </a:p>
        </p:txBody>
      </p:sp>
      <p:sp>
        <p:nvSpPr>
          <p:cNvPr id="11" name="Rectangle 237"/>
          <p:cNvSpPr>
            <a:spLocks noChangeArrowheads="1"/>
          </p:cNvSpPr>
          <p:nvPr/>
        </p:nvSpPr>
        <p:spPr bwMode="auto">
          <a:xfrm>
            <a:off x="395288" y="4864065"/>
            <a:ext cx="29525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</a:pPr>
            <a:r>
              <a:rPr kumimoji="1" lang="zh-CN" altLang="en-US" dirty="0" smtClean="0">
                <a:solidFill>
                  <a:srgbClr val="FF6600"/>
                </a:solidFill>
              </a:rPr>
              <a:t>◆</a:t>
            </a:r>
            <a:r>
              <a:rPr kumimoji="1" lang="zh-CN" altLang="en-US" sz="2400" dirty="0"/>
              <a:t>下</a:t>
            </a:r>
            <a:r>
              <a:rPr kumimoji="1" lang="zh-CN" altLang="en-US" sz="2400" dirty="0" smtClean="0"/>
              <a:t>边频分量功率</a:t>
            </a:r>
            <a:endParaRPr kumimoji="1" lang="zh-CN" altLang="en-US" sz="2400" dirty="0"/>
          </a:p>
        </p:txBody>
      </p:sp>
      <p:graphicFrame>
        <p:nvGraphicFramePr>
          <p:cNvPr id="12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924554"/>
              </p:ext>
            </p:extLst>
          </p:nvPr>
        </p:nvGraphicFramePr>
        <p:xfrm>
          <a:off x="2051720" y="3930423"/>
          <a:ext cx="6329177" cy="922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" name="公式" r:id="rId5" imgW="2781000" imgH="482400" progId="Equation.3">
                  <p:embed/>
                </p:oleObj>
              </mc:Choice>
              <mc:Fallback>
                <p:oleObj name="公式" r:id="rId5" imgW="27810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930423"/>
                        <a:ext cx="6329177" cy="922859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933807"/>
              </p:ext>
            </p:extLst>
          </p:nvPr>
        </p:nvGraphicFramePr>
        <p:xfrm>
          <a:off x="2022475" y="5362575"/>
          <a:ext cx="63865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" name="公式" r:id="rId7" imgW="2806560" imgH="482400" progId="Equation.3">
                  <p:embed/>
                </p:oleObj>
              </mc:Choice>
              <mc:Fallback>
                <p:oleObj name="公式" r:id="rId7" imgW="28065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5362575"/>
                        <a:ext cx="6386513" cy="922338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50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"/>
            <a:ext cx="8763000" cy="6553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　</a:t>
            </a:r>
          </a:p>
        </p:txBody>
      </p:sp>
      <p:graphicFrame>
        <p:nvGraphicFramePr>
          <p:cNvPr id="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687817"/>
              </p:ext>
            </p:extLst>
          </p:nvPr>
        </p:nvGraphicFramePr>
        <p:xfrm>
          <a:off x="1819275" y="1125538"/>
          <a:ext cx="45958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4" name="公式" r:id="rId3" imgW="1790640" imgH="431640" progId="Equation.3">
                  <p:embed/>
                </p:oleObj>
              </mc:Choice>
              <mc:Fallback>
                <p:oleObj name="公式" r:id="rId3" imgW="1790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5" y="1125538"/>
                        <a:ext cx="4595813" cy="93027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37"/>
          <p:cNvSpPr>
            <a:spLocks noChangeArrowheads="1"/>
          </p:cNvSpPr>
          <p:nvPr/>
        </p:nvSpPr>
        <p:spPr bwMode="auto">
          <a:xfrm>
            <a:off x="683568" y="476672"/>
            <a:ext cx="60486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</a:pPr>
            <a:r>
              <a:rPr kumimoji="1" lang="zh-CN" altLang="en-US" dirty="0" smtClean="0">
                <a:solidFill>
                  <a:srgbClr val="FF6600"/>
                </a:solidFill>
              </a:rPr>
              <a:t>◆ </a:t>
            </a:r>
            <a:r>
              <a:rPr kumimoji="1" lang="zh-CN" altLang="en-US" sz="2400" dirty="0" smtClean="0"/>
              <a:t>调制信号在一个周期内的平均功率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83568" y="2492896"/>
                <a:ext cx="81369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3600"/>
                  </a:lnSpc>
                </a:pP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可见，边频功率随着</a:t>
                </a:r>
                <a:r>
                  <a:rPr lang="en-US" altLang="zh-CN" sz="2400" i="1" dirty="0" smtClean="0">
                    <a:solidFill>
                      <a:srgbClr val="0000FF"/>
                    </a:solidFill>
                  </a:rPr>
                  <a:t>m</a:t>
                </a:r>
                <a:r>
                  <a:rPr lang="en-US" altLang="zh-CN" sz="2400" i="1" baseline="-25000" dirty="0" smtClean="0">
                    <a:solidFill>
                      <a:srgbClr val="0000FF"/>
                    </a:solidFill>
                  </a:rPr>
                  <a:t>A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的增大而增大，当</a:t>
                </a:r>
                <a:r>
                  <a:rPr lang="en-US" altLang="zh-CN" sz="2400" i="1" dirty="0">
                    <a:solidFill>
                      <a:srgbClr val="0000FF"/>
                    </a:solidFill>
                  </a:rPr>
                  <a:t>m</a:t>
                </a:r>
                <a:r>
                  <a:rPr lang="en-US" altLang="zh-CN" sz="2400" i="1" baseline="-25000" dirty="0">
                    <a:solidFill>
                      <a:srgbClr val="0000FF"/>
                    </a:solidFill>
                  </a:rPr>
                  <a:t>A</a:t>
                </a:r>
                <a:r>
                  <a:rPr lang="en-US" altLang="zh-CN" sz="2400" dirty="0" smtClean="0">
                    <a:solidFill>
                      <a:srgbClr val="0000FF"/>
                    </a:solidFill>
                  </a:rPr>
                  <a:t>=1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时，边频功率最大，即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box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这时上、下边频功率之和只占载波功率的一半。这种调制方式，发射端发送的功率被不携带信息的载波占了很大的比例</a:t>
                </a:r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92896"/>
                <a:ext cx="8136904" cy="1938992"/>
              </a:xfrm>
              <a:prstGeom prst="rect">
                <a:avLst/>
              </a:prstGeom>
              <a:blipFill>
                <a:blip r:embed="rId5"/>
                <a:stretch>
                  <a:fillRect l="-1124" t="-1258" r="-1199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83568" y="4821179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</a:rPr>
              <a:t>改进型的</a:t>
            </a:r>
            <a:r>
              <a:rPr lang="en-US" altLang="zh-CN" sz="2800" dirty="0" smtClean="0">
                <a:solidFill>
                  <a:srgbClr val="FF0000"/>
                </a:solidFill>
              </a:rPr>
              <a:t>AM</a:t>
            </a:r>
            <a:r>
              <a:rPr lang="zh-CN" altLang="en-US" sz="2800" dirty="0" smtClean="0">
                <a:solidFill>
                  <a:srgbClr val="FF0000"/>
                </a:solidFill>
              </a:rPr>
              <a:t>，</a:t>
            </a:r>
            <a:r>
              <a:rPr lang="en-US" altLang="zh-CN" sz="2800" dirty="0" smtClean="0">
                <a:solidFill>
                  <a:srgbClr val="FF0000"/>
                </a:solidFill>
              </a:rPr>
              <a:t>DSB</a:t>
            </a:r>
            <a:r>
              <a:rPr lang="zh-CN" altLang="en-US" sz="2800" dirty="0" smtClean="0">
                <a:solidFill>
                  <a:srgbClr val="FF0000"/>
                </a:solidFill>
              </a:rPr>
              <a:t>和</a:t>
            </a:r>
            <a:r>
              <a:rPr lang="en-US" altLang="zh-CN" sz="2800" dirty="0" smtClean="0">
                <a:solidFill>
                  <a:srgbClr val="FF0000"/>
                </a:solidFill>
              </a:rPr>
              <a:t>SSB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77" t="-586" r="9541" b="-5251"/>
          <a:stretch/>
        </p:blipFill>
        <p:spPr>
          <a:xfrm>
            <a:off x="5004048" y="2636912"/>
            <a:ext cx="4139952" cy="23042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282574"/>
            <a:ext cx="7543800" cy="1295400"/>
          </a:xfrm>
        </p:spPr>
        <p:txBody>
          <a:bodyPr/>
          <a:lstStyle/>
          <a:p>
            <a:pPr algn="ctr" eaLnBrk="1" hangingPunct="1"/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196752"/>
                <a:ext cx="8579296" cy="5400600"/>
              </a:xfrm>
            </p:spPr>
            <p:txBody>
              <a:bodyPr/>
              <a:lstStyle/>
              <a:p>
                <a:pPr marL="0" lvl="0" indent="0">
                  <a:lnSpc>
                    <a:spcPts val="4000"/>
                  </a:lnSpc>
                  <a:spcBef>
                    <a:spcPct val="0"/>
                  </a:spcBef>
                  <a:buNone/>
                </a:pP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若模拟调幅波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(AM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的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表达式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为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400" b="1" kern="1200" baseline="-250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AM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(t)=10(1+0.7cos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Ω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t)cos</a:t>
                </a:r>
                <a:r>
                  <a:rPr lang="el-GR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l-GR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ω</a:t>
                </a:r>
                <a:r>
                  <a:rPr lang="en-US" altLang="zh-CN" sz="2400" b="1" kern="1200" baseline="-25000" dirty="0" err="1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en-US" altLang="zh-CN" sz="2400" b="1" kern="1200" dirty="0" err="1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其中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载频</a:t>
                </a:r>
                <a:r>
                  <a:rPr lang="el-GR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ω</a:t>
                </a:r>
                <a:r>
                  <a:rPr lang="en-US" altLang="zh-CN" sz="2400" b="1" kern="12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=(2000*2</a:t>
                </a:r>
                <a:r>
                  <a:rPr lang="el-GR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π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)kHz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调制频率Ω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=(2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π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)kHz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。（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）试画出该调幅波频谱图；（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），并计算它在负载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R=1Ω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时的载波功率；平均功率及有效频带宽度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。</a:t>
                </a:r>
                <a:endParaRPr lang="en-US" altLang="zh-CN" sz="2400" b="1" kern="1200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lnSpc>
                    <a:spcPts val="4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解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  <a:sym typeface="Wingdings" panose="05000000000000000000" pitchFamily="2" charset="2"/>
                  </a:rPr>
                  <a:t>: (1) 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fc=2000kHz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，调制频率Ω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=1kHz</a:t>
                </a:r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 marL="0" indent="0">
                  <a:lnSpc>
                    <a:spcPts val="4000"/>
                  </a:lnSpc>
                  <a:spcBef>
                    <a:spcPts val="1200"/>
                  </a:spcBef>
                  <a:buNone/>
                </a:pP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  <a:sym typeface="Wingdings" panose="05000000000000000000" pitchFamily="2" charset="2"/>
                  </a:rPr>
                  <a:t>(2</a:t>
                </a:r>
                <a:r>
                  <a:rPr lang="en-US" altLang="zh-CN" sz="2400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  <a:sym typeface="Wingdings" panose="05000000000000000000" pitchFamily="2" charset="2"/>
                  </a:rPr>
                  <a:t>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𝐶𝑀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=50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4000"/>
                  </a:lnSpc>
                  <a:spcBef>
                    <a:spcPts val="1200"/>
                  </a:spcBef>
                  <a:buNone/>
                </a:pPr>
                <a:r>
                  <a:rPr lang="en-US" altLang="zh-CN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边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×50=12.25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zh-CN" altLang="zh-CN" dirty="0"/>
              </a:p>
              <a:p>
                <a:pPr marL="0" indent="0">
                  <a:lnSpc>
                    <a:spcPts val="4000"/>
                  </a:lnSpc>
                  <a:buNone/>
                </a:pPr>
                <a:r>
                  <a:rPr lang="en-US" altLang="zh-CN" dirty="0" smtClean="0"/>
                  <a:t>    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zh-CN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+P</a:t>
                </a:r>
                <a:r>
                  <a:rPr lang="zh-CN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=62.25W</a:t>
                </a:r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4000"/>
                  </a:lnSpc>
                  <a:buNone/>
                </a:pPr>
                <a:r>
                  <a:rPr lang="en-US" altLang="zh-CN" dirty="0" smtClean="0"/>
                  <a:t>      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B=2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=2kHz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4000"/>
                  </a:lnSpc>
                  <a:spcBef>
                    <a:spcPct val="0"/>
                  </a:spcBef>
                  <a:buNone/>
                </a:pPr>
                <a:endParaRPr lang="zh-CN" altLang="zh-CN" sz="2400" b="1" kern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lvl="0" indent="0">
                  <a:lnSpc>
                    <a:spcPts val="4000"/>
                  </a:lnSpc>
                  <a:spcBef>
                    <a:spcPct val="0"/>
                  </a:spcBef>
                  <a:buNone/>
                </a:pPr>
                <a:endParaRPr lang="zh-CN" altLang="zh-CN" sz="2400" b="1" kern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96752"/>
                <a:ext cx="8579296" cy="5400600"/>
              </a:xfrm>
              <a:blipFill>
                <a:blip r:embed="rId3"/>
                <a:stretch>
                  <a:fillRect l="-1066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16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 bwMode="auto">
          <a:xfrm>
            <a:off x="8244408" y="4679425"/>
            <a:ext cx="720080" cy="45719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993014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17</a:t>
            </a:fld>
            <a:endParaRPr lang="en-US" altLang="zh-CN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6096" y="381481"/>
            <a:ext cx="7452320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600"/>
              </a:lnSpc>
            </a:pPr>
            <a:r>
              <a:rPr lang="zh-CN" altLang="en-US" sz="2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调幅波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endParaRPr lang="en-US" altLang="zh-CN" sz="2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</a:pPr>
            <a:endParaRPr lang="zh-CN" altLang="en-US" sz="2800" dirty="0"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zh-CN" altLang="en-US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画出调幅波的波形，标出峰与谷值；</a:t>
            </a:r>
            <a:endParaRPr kumimoji="0" lang="en-US" altLang="zh-CN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画出调幅波的频谱图，并表明参数；</a:t>
            </a:r>
            <a:endParaRPr kumimoji="0" lang="en-US" altLang="zh-CN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计算该信号占的带宽；</a:t>
            </a:r>
            <a:endParaRPr kumimoji="0" lang="en-US" altLang="zh-CN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lvl="0">
              <a:lnSpc>
                <a:spcPts val="4800"/>
              </a:lnSpc>
            </a:pP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算该信号在单位电阻上消耗的边带功率与总平均功率的比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0" lang="zh-CN" altLang="en-US" sz="2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787778"/>
              </p:ext>
            </p:extLst>
          </p:nvPr>
        </p:nvGraphicFramePr>
        <p:xfrm>
          <a:off x="436096" y="1118985"/>
          <a:ext cx="748883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5" r:id="rId3" imgW="3136900" imgH="241300" progId="Equation.DSMT4">
                  <p:embed/>
                </p:oleObj>
              </mc:Choice>
              <mc:Fallback>
                <p:oleObj r:id="rId3" imgW="31369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96" y="1118985"/>
                        <a:ext cx="7488832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9533075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18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95536" y="463291"/>
            <a:ext cx="5452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ea typeface="+mn-ea"/>
              </a:rPr>
              <a:t>解：（</a:t>
            </a:r>
            <a:r>
              <a:rPr lang="en-US" altLang="zh-CN" sz="2400" kern="100" dirty="0">
                <a:latin typeface="+mn-ea"/>
                <a:ea typeface="+mn-ea"/>
              </a:rPr>
              <a:t>1</a:t>
            </a:r>
            <a:r>
              <a:rPr lang="zh-CN" altLang="zh-CN" sz="2400" kern="100" dirty="0">
                <a:latin typeface="+mn-ea"/>
                <a:ea typeface="+mn-ea"/>
              </a:rPr>
              <a:t>）波峰值</a:t>
            </a:r>
            <a:r>
              <a:rPr lang="en-US" altLang="zh-CN" sz="2400" kern="100" dirty="0">
                <a:latin typeface="+mn-ea"/>
                <a:ea typeface="+mn-ea"/>
              </a:rPr>
              <a:t>7.4V</a:t>
            </a:r>
            <a:r>
              <a:rPr lang="zh-CN" altLang="zh-CN" sz="2400" kern="100" dirty="0">
                <a:latin typeface="+mn-ea"/>
                <a:ea typeface="+mn-ea"/>
              </a:rPr>
              <a:t>，波谷值</a:t>
            </a:r>
            <a:r>
              <a:rPr lang="en-US" altLang="zh-CN" sz="2400" kern="100" dirty="0">
                <a:latin typeface="+mn-ea"/>
                <a:ea typeface="+mn-ea"/>
              </a:rPr>
              <a:t>-7.4V</a:t>
            </a:r>
            <a:r>
              <a:rPr lang="zh-CN" altLang="zh-CN" sz="2400" kern="100" dirty="0">
                <a:latin typeface="+mn-ea"/>
                <a:ea typeface="+mn-ea"/>
              </a:rPr>
              <a:t>。</a:t>
            </a:r>
            <a:endParaRPr lang="zh-CN" altLang="zh-CN" sz="1600" kern="100" dirty="0">
              <a:latin typeface="+mn-ea"/>
              <a:ea typeface="+mn-ea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1563" b="11364"/>
          <a:stretch/>
        </p:blipFill>
        <p:spPr bwMode="auto">
          <a:xfrm>
            <a:off x="2094062" y="1126172"/>
            <a:ext cx="4248472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1259632" y="4221088"/>
            <a:ext cx="3433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ea typeface="+mn-ea"/>
              </a:rPr>
              <a:t>（</a:t>
            </a:r>
            <a:r>
              <a:rPr lang="en-US" altLang="zh-CN" sz="2400" kern="100" dirty="0">
                <a:latin typeface="+mn-ea"/>
                <a:ea typeface="+mn-ea"/>
              </a:rPr>
              <a:t>2</a:t>
            </a:r>
            <a:r>
              <a:rPr lang="zh-CN" altLang="zh-CN" sz="2400" kern="100" dirty="0">
                <a:latin typeface="+mn-ea"/>
                <a:ea typeface="+mn-ea"/>
              </a:rPr>
              <a:t>）调幅波的频谱图：</a:t>
            </a:r>
          </a:p>
        </p:txBody>
      </p:sp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5144"/>
            <a:ext cx="4717322" cy="1801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931490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19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614504"/>
              </p:ext>
            </p:extLst>
          </p:nvPr>
        </p:nvGraphicFramePr>
        <p:xfrm>
          <a:off x="1326660" y="529411"/>
          <a:ext cx="5098348" cy="57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1" r:id="rId3" imgW="2146300" imgH="241300" progId="Equation.DSMT4">
                  <p:embed/>
                </p:oleObj>
              </mc:Choice>
              <mc:Fallback>
                <p:oleObj r:id="rId3" imgW="21463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6660" y="529411"/>
                        <a:ext cx="5098348" cy="573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027450"/>
              </p:ext>
            </p:extLst>
          </p:nvPr>
        </p:nvGraphicFramePr>
        <p:xfrm>
          <a:off x="1475656" y="1494618"/>
          <a:ext cx="1459160" cy="80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2" r:id="rId5" imgW="761669" imgH="418918" progId="Equation.DSMT4">
                  <p:embed/>
                </p:oleObj>
              </mc:Choice>
              <mc:Fallback>
                <p:oleObj r:id="rId5" imgW="761669" imgH="41891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94618"/>
                        <a:ext cx="1459160" cy="802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950055"/>
              </p:ext>
            </p:extLst>
          </p:nvPr>
        </p:nvGraphicFramePr>
        <p:xfrm>
          <a:off x="1403648" y="2667554"/>
          <a:ext cx="2600422" cy="8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3" r:id="rId7" imgW="1295400" imgH="419100" progId="Equation.DSMT4">
                  <p:embed/>
                </p:oleObj>
              </mc:Choice>
              <mc:Fallback>
                <p:oleObj r:id="rId7" imgW="1295400" imgH="419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667554"/>
                        <a:ext cx="2600422" cy="841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436709"/>
              </p:ext>
            </p:extLst>
          </p:nvPr>
        </p:nvGraphicFramePr>
        <p:xfrm>
          <a:off x="1305148" y="3777925"/>
          <a:ext cx="5141371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4" r:id="rId9" imgW="2273300" imgH="444500" progId="Equation.DSMT4">
                  <p:embed/>
                </p:oleObj>
              </mc:Choice>
              <mc:Fallback>
                <p:oleObj r:id="rId9" imgW="2273300" imgH="444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148" y="3777925"/>
                        <a:ext cx="5141371" cy="1008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97260" y="543746"/>
            <a:ext cx="11224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华文新魏" panose="020108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华文新魏" panose="0201080004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华文新魏" panose="0201080004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3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510664" y="512968"/>
            <a:ext cx="76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Hz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70729" y="1616630"/>
            <a:ext cx="1103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zh-CN" altLang="zh-CN" sz="24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086160" y="1673159"/>
            <a:ext cx="76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altLang="zh-CN" sz="28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W</a:t>
            </a:r>
            <a:endParaRPr lang="zh-CN" altLang="en-US" sz="2800" b="0" dirty="0"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4021727" y="2826600"/>
            <a:ext cx="76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altLang="zh-CN" sz="28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W</a:t>
            </a:r>
            <a:endParaRPr lang="zh-CN" altLang="en-US" sz="2800" b="0" dirty="0"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570243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2</a:t>
            </a:fld>
            <a:endParaRPr lang="en-US" altLang="zh-CN"/>
          </a:p>
        </p:txBody>
      </p:sp>
      <p:pic>
        <p:nvPicPr>
          <p:cNvPr id="5" name="Radio Broadcasting Modulation and Demod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124744"/>
            <a:ext cx="6552728" cy="49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182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F301DF7-82F6-4CB9-8F2D-1DBD5EAFA65B}" type="slidenum">
              <a:rPr lang="zh-CN" altLang="en-US" b="0">
                <a:latin typeface="Arial" panose="020B0604020202020204" pitchFamily="34" charset="0"/>
              </a:rPr>
              <a:pPr eaLnBrk="1" hangingPunct="1"/>
              <a:t>20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7239000" cy="701675"/>
          </a:xfrm>
        </p:spPr>
        <p:txBody>
          <a:bodyPr/>
          <a:lstStyle/>
          <a:p>
            <a:pPr algn="ctr" eaLnBrk="1" hangingPunct="1"/>
            <a:r>
              <a:rPr lang="en-US" altLang="zh-CN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SSB</a:t>
            </a:r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调幅的模型和电路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763000" cy="3802063"/>
          </a:xfrm>
        </p:spPr>
        <p:txBody>
          <a:bodyPr/>
          <a:lstStyle/>
          <a:p>
            <a:pPr eaLnBrk="1" hangingPunct="1"/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已调波的特点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 </a:t>
            </a:r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大大节省能量。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 </a:t>
            </a:r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增加可容纳频道数。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</a:t>
            </a: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不含载频，边带内频率衰落失真小。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</a:t>
            </a: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解调时要求接收端能产生或恢复载频。</a:t>
            </a:r>
          </a:p>
          <a:p>
            <a:pPr eaLnBrk="1" hangingPunct="1"/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调幅电路模型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latin typeface="Times New Roman" panose="02020603050405020304" pitchFamily="18" charset="0"/>
              </a:rPr>
              <a:t>一、相乘滤波法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 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电路模型</a:t>
            </a:r>
          </a:p>
        </p:txBody>
      </p:sp>
      <p:graphicFrame>
        <p:nvGraphicFramePr>
          <p:cNvPr id="440332" name="Object 12"/>
          <p:cNvGraphicFramePr>
            <a:graphicFrameLocks noChangeAspect="1"/>
          </p:cNvGraphicFramePr>
          <p:nvPr/>
        </p:nvGraphicFramePr>
        <p:xfrm>
          <a:off x="2971800" y="6086475"/>
          <a:ext cx="2743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0" name="公式" r:id="rId3" imgW="1117440" imgH="228600" progId="Equation.3">
                  <p:embed/>
                </p:oleObj>
              </mc:Choice>
              <mc:Fallback>
                <p:oleObj name="公式" r:id="rId3" imgW="111744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086475"/>
                        <a:ext cx="27432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3" name="Object 13"/>
          <p:cNvGraphicFramePr>
            <a:graphicFrameLocks noChangeAspect="1"/>
          </p:cNvGraphicFramePr>
          <p:nvPr/>
        </p:nvGraphicFramePr>
        <p:xfrm>
          <a:off x="152400" y="5562600"/>
          <a:ext cx="2971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1" name="公式" r:id="rId5" imgW="1130040" imgH="241200" progId="Equation.3">
                  <p:embed/>
                </p:oleObj>
              </mc:Choice>
              <mc:Fallback>
                <p:oleObj name="公式" r:id="rId5" imgW="1130040" imgH="241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2971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490788" y="4648200"/>
            <a:ext cx="5891212" cy="1447800"/>
            <a:chOff x="1569" y="2928"/>
            <a:chExt cx="3711" cy="912"/>
          </a:xfrm>
        </p:grpSpPr>
        <p:sp>
          <p:nvSpPr>
            <p:cNvPr id="8201" name="Oval 4"/>
            <p:cNvSpPr>
              <a:spLocks noChangeArrowheads="1"/>
            </p:cNvSpPr>
            <p:nvPr/>
          </p:nvSpPr>
          <p:spPr bwMode="auto">
            <a:xfrm>
              <a:off x="2049" y="3216"/>
              <a:ext cx="288" cy="288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202" name="Line 5"/>
            <p:cNvSpPr>
              <a:spLocks noChangeShapeType="1"/>
            </p:cNvSpPr>
            <p:nvPr/>
          </p:nvSpPr>
          <p:spPr bwMode="auto">
            <a:xfrm flipV="1">
              <a:off x="2097" y="3264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3" name="Line 6"/>
            <p:cNvSpPr>
              <a:spLocks noChangeShapeType="1"/>
            </p:cNvSpPr>
            <p:nvPr/>
          </p:nvSpPr>
          <p:spPr bwMode="auto">
            <a:xfrm>
              <a:off x="2097" y="3264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4" name="Line 7"/>
            <p:cNvSpPr>
              <a:spLocks noChangeShapeType="1"/>
            </p:cNvSpPr>
            <p:nvPr/>
          </p:nvSpPr>
          <p:spPr bwMode="auto">
            <a:xfrm flipV="1">
              <a:off x="2193" y="350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5" name="Rectangle 8"/>
            <p:cNvSpPr>
              <a:spLocks noChangeArrowheads="1"/>
            </p:cNvSpPr>
            <p:nvPr/>
          </p:nvSpPr>
          <p:spPr bwMode="auto">
            <a:xfrm>
              <a:off x="3216" y="3120"/>
              <a:ext cx="1152" cy="48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206" name="Line 9"/>
            <p:cNvSpPr>
              <a:spLocks noChangeShapeType="1"/>
            </p:cNvSpPr>
            <p:nvPr/>
          </p:nvSpPr>
          <p:spPr bwMode="auto">
            <a:xfrm>
              <a:off x="4368" y="3360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7" name="Line 10"/>
            <p:cNvSpPr>
              <a:spLocks noChangeShapeType="1"/>
            </p:cNvSpPr>
            <p:nvPr/>
          </p:nvSpPr>
          <p:spPr bwMode="auto">
            <a:xfrm>
              <a:off x="1569" y="336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8" name="Text Box 11"/>
            <p:cNvSpPr txBox="1">
              <a:spLocks noChangeArrowheads="1"/>
            </p:cNvSpPr>
            <p:nvPr/>
          </p:nvSpPr>
          <p:spPr bwMode="auto">
            <a:xfrm>
              <a:off x="3264" y="3216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zh-CN" altLang="en-US" sz="2400"/>
                <a:t>带通滤波器</a:t>
              </a:r>
            </a:p>
          </p:txBody>
        </p:sp>
        <p:sp>
          <p:nvSpPr>
            <p:cNvPr id="8209" name="Line 14"/>
            <p:cNvSpPr>
              <a:spLocks noChangeShapeType="1"/>
            </p:cNvSpPr>
            <p:nvPr/>
          </p:nvSpPr>
          <p:spPr bwMode="auto">
            <a:xfrm>
              <a:off x="2352" y="3360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196" name="Object 15"/>
            <p:cNvGraphicFramePr>
              <a:graphicFrameLocks noChangeAspect="1"/>
            </p:cNvGraphicFramePr>
            <p:nvPr/>
          </p:nvGraphicFramePr>
          <p:xfrm>
            <a:off x="2400" y="3024"/>
            <a:ext cx="624" cy="5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92" name="公式" r:id="rId7" imgW="457200" imgH="457200" progId="Equation.3">
                    <p:embed/>
                  </p:oleObj>
                </mc:Choice>
                <mc:Fallback>
                  <p:oleObj name="公式" r:id="rId7" imgW="457200" imgH="457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3024"/>
                          <a:ext cx="624" cy="5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0" name="Text Box 16"/>
            <p:cNvSpPr txBox="1">
              <a:spLocks noChangeArrowheads="1"/>
            </p:cNvSpPr>
            <p:nvPr/>
          </p:nvSpPr>
          <p:spPr bwMode="auto">
            <a:xfrm>
              <a:off x="4416" y="2928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b="0" dirty="0" smtClean="0"/>
                <a:t>SSB AM</a:t>
              </a:r>
              <a:endParaRPr kumimoji="1" lang="zh-CN" altLang="en-US" sz="2400" b="0" dirty="0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2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1908FC2-C91C-4D08-9435-A9AD439ACE44}" type="slidenum">
              <a:rPr lang="zh-CN" altLang="en-US" b="0">
                <a:latin typeface="Arial" panose="020B0604020202020204" pitchFamily="34" charset="0"/>
              </a:rPr>
              <a:pPr eaLnBrk="1" hangingPunct="1"/>
              <a:t>21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57280"/>
            <a:ext cx="7772400" cy="579437"/>
          </a:xfrm>
        </p:spPr>
        <p:txBody>
          <a:bodyPr/>
          <a:lstStyle/>
          <a:p>
            <a:pPr algn="ctr" eaLnBrk="1" hangingPunct="1"/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抑制载波调幅信号的波形图</a:t>
            </a:r>
          </a:p>
        </p:txBody>
      </p:sp>
      <p:pic>
        <p:nvPicPr>
          <p:cNvPr id="51204" name="Picture 3" descr="SAM_sc"/>
          <p:cNvPicPr>
            <a:picLocks noChangeAspect="1" noChangeArrowheads="1"/>
          </p:cNvPicPr>
          <p:nvPr/>
        </p:nvPicPr>
        <p:blipFill>
          <a:blip r:embed="rId2">
            <a:lum bright="-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" y="980728"/>
            <a:ext cx="88392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C8890C-12AA-4DAF-BA7C-E2E02F511A95}" type="slidenum">
              <a:rPr lang="zh-CN" altLang="en-US" b="0">
                <a:latin typeface="Arial" panose="020B0604020202020204" pitchFamily="34" charset="0"/>
              </a:rPr>
              <a:pPr eaLnBrk="1" hangingPunct="1"/>
              <a:t>22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618" y="5178180"/>
            <a:ext cx="7796213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6600"/>
                </a:solidFill>
                <a:latin typeface="+mn-ea"/>
                <a:cs typeface="Times New Roman" panose="02020603050405020304" pitchFamily="18" charset="0"/>
              </a:rPr>
              <a:t>◆ </a:t>
            </a:r>
            <a:r>
              <a:rPr lang="zh-CN" altLang="en-US" sz="2400" b="1" dirty="0" smtClean="0">
                <a:latin typeface="+mn-ea"/>
              </a:rPr>
              <a:t>实现的技术难度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+mn-ea"/>
              </a:rPr>
              <a:t>　 对边带滤波器带外衰减陡降特性要求极高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33400" y="914400"/>
            <a:ext cx="4695825" cy="2006600"/>
            <a:chOff x="336" y="576"/>
            <a:chExt cx="2958" cy="1264"/>
          </a:xfrm>
        </p:grpSpPr>
        <p:graphicFrame>
          <p:nvGraphicFramePr>
            <p:cNvPr id="9228" name="Object 3"/>
            <p:cNvGraphicFramePr>
              <a:graphicFrameLocks noChangeAspect="1"/>
            </p:cNvGraphicFramePr>
            <p:nvPr/>
          </p:nvGraphicFramePr>
          <p:xfrm>
            <a:off x="2256" y="1504"/>
            <a:ext cx="43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0" name="Equation" r:id="rId3" imgW="279360" imgH="228600" progId="Equation.3">
                    <p:embed/>
                  </p:oleObj>
                </mc:Choice>
                <mc:Fallback>
                  <p:oleObj name="Equation" r:id="rId3" imgW="279360" imgH="228600" progId="Equation.3">
                    <p:embed/>
                    <p:pic>
                      <p:nvPicPr>
                        <p:cNvPr id="0" name="Object 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8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504"/>
                          <a:ext cx="43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49" name="Group 33"/>
            <p:cNvGrpSpPr>
              <a:grpSpLocks/>
            </p:cNvGrpSpPr>
            <p:nvPr/>
          </p:nvGrpSpPr>
          <p:grpSpPr bwMode="auto">
            <a:xfrm>
              <a:off x="336" y="832"/>
              <a:ext cx="2832" cy="680"/>
              <a:chOff x="336" y="832"/>
              <a:chExt cx="2832" cy="680"/>
            </a:xfrm>
          </p:grpSpPr>
          <p:sp>
            <p:nvSpPr>
              <p:cNvPr id="9250" name="Line 4"/>
              <p:cNvSpPr>
                <a:spLocks noChangeShapeType="1"/>
              </p:cNvSpPr>
              <p:nvPr/>
            </p:nvSpPr>
            <p:spPr bwMode="auto">
              <a:xfrm>
                <a:off x="432" y="1504"/>
                <a:ext cx="27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1" name="Line 5"/>
              <p:cNvSpPr>
                <a:spLocks noChangeShapeType="1"/>
              </p:cNvSpPr>
              <p:nvPr/>
            </p:nvSpPr>
            <p:spPr bwMode="auto">
              <a:xfrm flipV="1">
                <a:off x="1680" y="832"/>
                <a:ext cx="0" cy="6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2" name="Freeform 6"/>
              <p:cNvSpPr>
                <a:spLocks/>
              </p:cNvSpPr>
              <p:nvPr/>
            </p:nvSpPr>
            <p:spPr bwMode="auto">
              <a:xfrm>
                <a:off x="912" y="1008"/>
                <a:ext cx="576" cy="488"/>
              </a:xfrm>
              <a:custGeom>
                <a:avLst/>
                <a:gdLst>
                  <a:gd name="T0" fmla="*/ 0 w 576"/>
                  <a:gd name="T1" fmla="*/ 488 h 488"/>
                  <a:gd name="T2" fmla="*/ 96 w 576"/>
                  <a:gd name="T3" fmla="*/ 104 h 488"/>
                  <a:gd name="T4" fmla="*/ 192 w 576"/>
                  <a:gd name="T5" fmla="*/ 8 h 488"/>
                  <a:gd name="T6" fmla="*/ 288 w 576"/>
                  <a:gd name="T7" fmla="*/ 56 h 488"/>
                  <a:gd name="T8" fmla="*/ 336 w 576"/>
                  <a:gd name="T9" fmla="*/ 248 h 488"/>
                  <a:gd name="T10" fmla="*/ 576 w 576"/>
                  <a:gd name="T11" fmla="*/ 488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rgbClr val="33CC33"/>
              </a:solidFill>
              <a:ln w="38100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3" name="Freeform 7"/>
              <p:cNvSpPr>
                <a:spLocks/>
              </p:cNvSpPr>
              <p:nvPr/>
            </p:nvSpPr>
            <p:spPr bwMode="auto">
              <a:xfrm flipH="1">
                <a:off x="336" y="1016"/>
                <a:ext cx="576" cy="488"/>
              </a:xfrm>
              <a:custGeom>
                <a:avLst/>
                <a:gdLst>
                  <a:gd name="T0" fmla="*/ 0 w 576"/>
                  <a:gd name="T1" fmla="*/ 488 h 488"/>
                  <a:gd name="T2" fmla="*/ 96 w 576"/>
                  <a:gd name="T3" fmla="*/ 104 h 488"/>
                  <a:gd name="T4" fmla="*/ 192 w 576"/>
                  <a:gd name="T5" fmla="*/ 8 h 488"/>
                  <a:gd name="T6" fmla="*/ 288 w 576"/>
                  <a:gd name="T7" fmla="*/ 56 h 488"/>
                  <a:gd name="T8" fmla="*/ 336 w 576"/>
                  <a:gd name="T9" fmla="*/ 248 h 488"/>
                  <a:gd name="T10" fmla="*/ 576 w 576"/>
                  <a:gd name="T11" fmla="*/ 488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chemeClr val="hlink"/>
              </a:solidFill>
              <a:ln w="381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4" name="Freeform 8"/>
              <p:cNvSpPr>
                <a:spLocks/>
              </p:cNvSpPr>
              <p:nvPr/>
            </p:nvSpPr>
            <p:spPr bwMode="auto">
              <a:xfrm>
                <a:off x="2448" y="976"/>
                <a:ext cx="576" cy="527"/>
              </a:xfrm>
              <a:custGeom>
                <a:avLst/>
                <a:gdLst>
                  <a:gd name="T0" fmla="*/ 0 w 576"/>
                  <a:gd name="T1" fmla="*/ 569 h 488"/>
                  <a:gd name="T2" fmla="*/ 96 w 576"/>
                  <a:gd name="T3" fmla="*/ 121 h 488"/>
                  <a:gd name="T4" fmla="*/ 192 w 576"/>
                  <a:gd name="T5" fmla="*/ 10 h 488"/>
                  <a:gd name="T6" fmla="*/ 288 w 576"/>
                  <a:gd name="T7" fmla="*/ 65 h 488"/>
                  <a:gd name="T8" fmla="*/ 336 w 576"/>
                  <a:gd name="T9" fmla="*/ 289 h 488"/>
                  <a:gd name="T10" fmla="*/ 576 w 576"/>
                  <a:gd name="T11" fmla="*/ 569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chemeClr val="hlink"/>
              </a:solidFill>
              <a:ln w="381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5" name="Freeform 9"/>
              <p:cNvSpPr>
                <a:spLocks/>
              </p:cNvSpPr>
              <p:nvPr/>
            </p:nvSpPr>
            <p:spPr bwMode="auto">
              <a:xfrm flipH="1">
                <a:off x="1872" y="985"/>
                <a:ext cx="576" cy="527"/>
              </a:xfrm>
              <a:custGeom>
                <a:avLst/>
                <a:gdLst>
                  <a:gd name="T0" fmla="*/ 0 w 576"/>
                  <a:gd name="T1" fmla="*/ 569 h 488"/>
                  <a:gd name="T2" fmla="*/ 96 w 576"/>
                  <a:gd name="T3" fmla="*/ 121 h 488"/>
                  <a:gd name="T4" fmla="*/ 192 w 576"/>
                  <a:gd name="T5" fmla="*/ 10 h 488"/>
                  <a:gd name="T6" fmla="*/ 288 w 576"/>
                  <a:gd name="T7" fmla="*/ 65 h 488"/>
                  <a:gd name="T8" fmla="*/ 336 w 576"/>
                  <a:gd name="T9" fmla="*/ 289 h 488"/>
                  <a:gd name="T10" fmla="*/ 576 w 576"/>
                  <a:gd name="T11" fmla="*/ 569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rgbClr val="33CC33"/>
              </a:solidFill>
              <a:ln w="38100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aphicFrame>
          <p:nvGraphicFramePr>
            <p:cNvPr id="9229" name="Object 10"/>
            <p:cNvGraphicFramePr>
              <a:graphicFrameLocks noChangeAspect="1"/>
            </p:cNvGraphicFramePr>
            <p:nvPr/>
          </p:nvGraphicFramePr>
          <p:xfrm>
            <a:off x="1776" y="576"/>
            <a:ext cx="576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1" name="Equation" r:id="rId5" imgW="368280" imgH="215640" progId="Equation.3">
                    <p:embed/>
                  </p:oleObj>
                </mc:Choice>
                <mc:Fallback>
                  <p:oleObj name="Equation" r:id="rId5" imgW="368280" imgH="215640" progId="Equation.3">
                    <p:embed/>
                    <p:pic>
                      <p:nvPicPr>
                        <p:cNvPr id="0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82000" contras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576"/>
                          <a:ext cx="576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0" name="Object 11"/>
            <p:cNvGraphicFramePr>
              <a:graphicFrameLocks noChangeAspect="1"/>
            </p:cNvGraphicFramePr>
            <p:nvPr/>
          </p:nvGraphicFramePr>
          <p:xfrm>
            <a:off x="624" y="1504"/>
            <a:ext cx="57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2" name="Equation" r:id="rId7" imgW="279360" imgH="228600" progId="Equation.3">
                    <p:embed/>
                  </p:oleObj>
                </mc:Choice>
                <mc:Fallback>
                  <p:oleObj name="Equation" r:id="rId7" imgW="279360" imgH="228600" progId="Equation.3">
                    <p:embed/>
                    <p:pic>
                      <p:nvPicPr>
                        <p:cNvPr id="0" name="Object 1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76000" contras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504"/>
                          <a:ext cx="57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1" name="Object 12"/>
            <p:cNvGraphicFramePr>
              <a:graphicFrameLocks noChangeAspect="1"/>
            </p:cNvGraphicFramePr>
            <p:nvPr/>
          </p:nvGraphicFramePr>
          <p:xfrm>
            <a:off x="3024" y="1504"/>
            <a:ext cx="27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3" name="Equation" r:id="rId9" imgW="152280" imgH="203040" progId="Equation.3">
                    <p:embed/>
                  </p:oleObj>
                </mc:Choice>
                <mc:Fallback>
                  <p:oleObj name="Equation" r:id="rId9" imgW="152280" imgH="203040" progId="Equation.3">
                    <p:embed/>
                    <p:pic>
                      <p:nvPicPr>
                        <p:cNvPr id="0" name="Object 1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22000" contras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504"/>
                          <a:ext cx="27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57200" y="2819400"/>
            <a:ext cx="4800600" cy="2082800"/>
            <a:chOff x="288" y="1776"/>
            <a:chExt cx="3024" cy="1312"/>
          </a:xfrm>
        </p:grpSpPr>
        <p:grpSp>
          <p:nvGrpSpPr>
            <p:cNvPr id="9241" name="Group 34"/>
            <p:cNvGrpSpPr>
              <a:grpSpLocks/>
            </p:cNvGrpSpPr>
            <p:nvPr/>
          </p:nvGrpSpPr>
          <p:grpSpPr bwMode="auto">
            <a:xfrm>
              <a:off x="288" y="2032"/>
              <a:ext cx="2832" cy="680"/>
              <a:chOff x="288" y="2032"/>
              <a:chExt cx="2832" cy="680"/>
            </a:xfrm>
          </p:grpSpPr>
          <p:grpSp>
            <p:nvGrpSpPr>
              <p:cNvPr id="9242" name="Group 13"/>
              <p:cNvGrpSpPr>
                <a:grpSpLocks/>
              </p:cNvGrpSpPr>
              <p:nvPr/>
            </p:nvGrpSpPr>
            <p:grpSpPr bwMode="auto">
              <a:xfrm>
                <a:off x="384" y="2032"/>
                <a:ext cx="2736" cy="672"/>
                <a:chOff x="528" y="1632"/>
                <a:chExt cx="2736" cy="672"/>
              </a:xfrm>
            </p:grpSpPr>
            <p:sp>
              <p:nvSpPr>
                <p:cNvPr id="9247" name="Line 14"/>
                <p:cNvSpPr>
                  <a:spLocks noChangeShapeType="1"/>
                </p:cNvSpPr>
                <p:nvPr/>
              </p:nvSpPr>
              <p:spPr bwMode="auto">
                <a:xfrm>
                  <a:off x="528" y="2304"/>
                  <a:ext cx="27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9248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776" y="1632"/>
                  <a:ext cx="0" cy="6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9243" name="Freeform 16"/>
              <p:cNvSpPr>
                <a:spLocks/>
              </p:cNvSpPr>
              <p:nvPr/>
            </p:nvSpPr>
            <p:spPr bwMode="auto">
              <a:xfrm>
                <a:off x="864" y="2208"/>
                <a:ext cx="576" cy="488"/>
              </a:xfrm>
              <a:custGeom>
                <a:avLst/>
                <a:gdLst>
                  <a:gd name="T0" fmla="*/ 0 w 576"/>
                  <a:gd name="T1" fmla="*/ 488 h 488"/>
                  <a:gd name="T2" fmla="*/ 96 w 576"/>
                  <a:gd name="T3" fmla="*/ 104 h 488"/>
                  <a:gd name="T4" fmla="*/ 192 w 576"/>
                  <a:gd name="T5" fmla="*/ 8 h 488"/>
                  <a:gd name="T6" fmla="*/ 288 w 576"/>
                  <a:gd name="T7" fmla="*/ 56 h 488"/>
                  <a:gd name="T8" fmla="*/ 336 w 576"/>
                  <a:gd name="T9" fmla="*/ 248 h 488"/>
                  <a:gd name="T10" fmla="*/ 576 w 576"/>
                  <a:gd name="T11" fmla="*/ 488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rgbClr val="33CC33"/>
              </a:solidFill>
              <a:ln w="381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44" name="Freeform 17"/>
              <p:cNvSpPr>
                <a:spLocks/>
              </p:cNvSpPr>
              <p:nvPr/>
            </p:nvSpPr>
            <p:spPr bwMode="auto">
              <a:xfrm flipH="1">
                <a:off x="288" y="2208"/>
                <a:ext cx="576" cy="488"/>
              </a:xfrm>
              <a:custGeom>
                <a:avLst/>
                <a:gdLst>
                  <a:gd name="T0" fmla="*/ 0 w 576"/>
                  <a:gd name="T1" fmla="*/ 488 h 488"/>
                  <a:gd name="T2" fmla="*/ 96 w 576"/>
                  <a:gd name="T3" fmla="*/ 104 h 488"/>
                  <a:gd name="T4" fmla="*/ 192 w 576"/>
                  <a:gd name="T5" fmla="*/ 8 h 488"/>
                  <a:gd name="T6" fmla="*/ 288 w 576"/>
                  <a:gd name="T7" fmla="*/ 56 h 488"/>
                  <a:gd name="T8" fmla="*/ 336 w 576"/>
                  <a:gd name="T9" fmla="*/ 248 h 488"/>
                  <a:gd name="T10" fmla="*/ 576 w 576"/>
                  <a:gd name="T11" fmla="*/ 488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chemeClr val="hlink"/>
              </a:solidFill>
              <a:ln w="38100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45" name="Freeform 18"/>
              <p:cNvSpPr>
                <a:spLocks/>
              </p:cNvSpPr>
              <p:nvPr/>
            </p:nvSpPr>
            <p:spPr bwMode="auto">
              <a:xfrm>
                <a:off x="2400" y="2176"/>
                <a:ext cx="576" cy="527"/>
              </a:xfrm>
              <a:custGeom>
                <a:avLst/>
                <a:gdLst>
                  <a:gd name="T0" fmla="*/ 0 w 576"/>
                  <a:gd name="T1" fmla="*/ 569 h 488"/>
                  <a:gd name="T2" fmla="*/ 96 w 576"/>
                  <a:gd name="T3" fmla="*/ 121 h 488"/>
                  <a:gd name="T4" fmla="*/ 192 w 576"/>
                  <a:gd name="T5" fmla="*/ 10 h 488"/>
                  <a:gd name="T6" fmla="*/ 288 w 576"/>
                  <a:gd name="T7" fmla="*/ 65 h 488"/>
                  <a:gd name="T8" fmla="*/ 336 w 576"/>
                  <a:gd name="T9" fmla="*/ 289 h 488"/>
                  <a:gd name="T10" fmla="*/ 576 w 576"/>
                  <a:gd name="T11" fmla="*/ 569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chemeClr val="hlink"/>
              </a:solidFill>
              <a:ln w="38100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46" name="Freeform 19"/>
              <p:cNvSpPr>
                <a:spLocks/>
              </p:cNvSpPr>
              <p:nvPr/>
            </p:nvSpPr>
            <p:spPr bwMode="auto">
              <a:xfrm flipH="1">
                <a:off x="1824" y="2185"/>
                <a:ext cx="576" cy="527"/>
              </a:xfrm>
              <a:custGeom>
                <a:avLst/>
                <a:gdLst>
                  <a:gd name="T0" fmla="*/ 0 w 576"/>
                  <a:gd name="T1" fmla="*/ 569 h 488"/>
                  <a:gd name="T2" fmla="*/ 96 w 576"/>
                  <a:gd name="T3" fmla="*/ 121 h 488"/>
                  <a:gd name="T4" fmla="*/ 192 w 576"/>
                  <a:gd name="T5" fmla="*/ 10 h 488"/>
                  <a:gd name="T6" fmla="*/ 288 w 576"/>
                  <a:gd name="T7" fmla="*/ 65 h 488"/>
                  <a:gd name="T8" fmla="*/ 336 w 576"/>
                  <a:gd name="T9" fmla="*/ 289 h 488"/>
                  <a:gd name="T10" fmla="*/ 576 w 576"/>
                  <a:gd name="T11" fmla="*/ 569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rgbClr val="33CC33"/>
              </a:solidFill>
              <a:ln w="381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aphicFrame>
          <p:nvGraphicFramePr>
            <p:cNvPr id="9224" name="Object 20"/>
            <p:cNvGraphicFramePr>
              <a:graphicFrameLocks noChangeAspect="1"/>
            </p:cNvGraphicFramePr>
            <p:nvPr/>
          </p:nvGraphicFramePr>
          <p:xfrm>
            <a:off x="1728" y="1776"/>
            <a:ext cx="624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4" name="Equation" r:id="rId11" imgW="368280" imgH="215640" progId="Equation.3">
                    <p:embed/>
                  </p:oleObj>
                </mc:Choice>
                <mc:Fallback>
                  <p:oleObj name="Equation" r:id="rId11" imgW="368280" imgH="21564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6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776"/>
                          <a:ext cx="624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5" name="Object 21"/>
            <p:cNvGraphicFramePr>
              <a:graphicFrameLocks noChangeAspect="1"/>
            </p:cNvGraphicFramePr>
            <p:nvPr/>
          </p:nvGraphicFramePr>
          <p:xfrm>
            <a:off x="672" y="2704"/>
            <a:ext cx="384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5" name="Equation" r:id="rId12" imgW="279360" imgH="228600" progId="Equation.3">
                    <p:embed/>
                  </p:oleObj>
                </mc:Choice>
                <mc:Fallback>
                  <p:oleObj name="Equation" r:id="rId12" imgW="279360" imgH="2286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704"/>
                          <a:ext cx="384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6" name="Object 22"/>
            <p:cNvGraphicFramePr>
              <a:graphicFrameLocks noChangeAspect="1"/>
            </p:cNvGraphicFramePr>
            <p:nvPr/>
          </p:nvGraphicFramePr>
          <p:xfrm>
            <a:off x="2256" y="2704"/>
            <a:ext cx="384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6" name="Equation" r:id="rId13" imgW="279360" imgH="228600" progId="Equation.3">
                    <p:embed/>
                  </p:oleObj>
                </mc:Choice>
                <mc:Fallback>
                  <p:oleObj name="Equation" r:id="rId13" imgW="279360" imgH="2286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8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704"/>
                          <a:ext cx="384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7" name="Object 23"/>
            <p:cNvGraphicFramePr>
              <a:graphicFrameLocks noChangeAspect="1"/>
            </p:cNvGraphicFramePr>
            <p:nvPr/>
          </p:nvGraphicFramePr>
          <p:xfrm>
            <a:off x="3024" y="2704"/>
            <a:ext cx="28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7" name="Equation" r:id="rId14" imgW="152280" imgH="203040" progId="Equation.3">
                    <p:embed/>
                  </p:oleObj>
                </mc:Choice>
                <mc:Fallback>
                  <p:oleObj name="Equation" r:id="rId14" imgW="152280" imgH="20304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6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704"/>
                          <a:ext cx="28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5181600" y="1092200"/>
            <a:ext cx="3276600" cy="1287463"/>
            <a:chOff x="3264" y="688"/>
            <a:chExt cx="2064" cy="811"/>
          </a:xfrm>
        </p:grpSpPr>
        <p:graphicFrame>
          <p:nvGraphicFramePr>
            <p:cNvPr id="9221" name="Object 24"/>
            <p:cNvGraphicFramePr>
              <a:graphicFrameLocks noChangeAspect="1"/>
            </p:cNvGraphicFramePr>
            <p:nvPr/>
          </p:nvGraphicFramePr>
          <p:xfrm>
            <a:off x="3264" y="839"/>
            <a:ext cx="1211" cy="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8" name="Equation" r:id="rId15" imgW="711000" imgH="330120" progId="Equation.3">
                    <p:embed/>
                  </p:oleObj>
                </mc:Choice>
                <mc:Fallback>
                  <p:oleObj name="Equation" r:id="rId15" imgW="711000" imgH="33012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839"/>
                          <a:ext cx="1211" cy="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2" name="Object 25"/>
            <p:cNvGraphicFramePr>
              <a:graphicFrameLocks noChangeAspect="1"/>
            </p:cNvGraphicFramePr>
            <p:nvPr/>
          </p:nvGraphicFramePr>
          <p:xfrm>
            <a:off x="4526" y="688"/>
            <a:ext cx="754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99" name="Equation" r:id="rId17" imgW="469800" imgH="253800" progId="Equation.3">
                    <p:embed/>
                  </p:oleObj>
                </mc:Choice>
                <mc:Fallback>
                  <p:oleObj name="Equation" r:id="rId17" imgW="469800" imgH="2538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46000" contras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688"/>
                          <a:ext cx="754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3" name="Object 26"/>
            <p:cNvGraphicFramePr>
              <a:graphicFrameLocks noChangeAspect="1"/>
            </p:cNvGraphicFramePr>
            <p:nvPr/>
          </p:nvGraphicFramePr>
          <p:xfrm>
            <a:off x="4526" y="1120"/>
            <a:ext cx="802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00" name="Equation" r:id="rId19" imgW="380880" imgH="253800" progId="Equation.3">
                    <p:embed/>
                  </p:oleObj>
                </mc:Choice>
                <mc:Fallback>
                  <p:oleObj name="Equation" r:id="rId19" imgW="380880" imgH="2538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1120"/>
                          <a:ext cx="802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2395" name="Text Box 27"/>
          <p:cNvSpPr txBox="1">
            <a:spLocks noChangeArrowheads="1"/>
          </p:cNvSpPr>
          <p:nvPr/>
        </p:nvSpPr>
        <p:spPr bwMode="auto">
          <a:xfrm>
            <a:off x="5821070" y="2387562"/>
            <a:ext cx="2754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dirty="0">
                <a:latin typeface="+mn-ea"/>
                <a:ea typeface="+mn-ea"/>
              </a:rPr>
              <a:t>（保留上边带）</a:t>
            </a:r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181600" y="3244850"/>
            <a:ext cx="3429000" cy="1047750"/>
            <a:chOff x="3264" y="2044"/>
            <a:chExt cx="2160" cy="660"/>
          </a:xfrm>
        </p:grpSpPr>
        <p:graphicFrame>
          <p:nvGraphicFramePr>
            <p:cNvPr id="9218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4959827"/>
                </p:ext>
              </p:extLst>
            </p:nvPr>
          </p:nvGraphicFramePr>
          <p:xfrm>
            <a:off x="3264" y="2080"/>
            <a:ext cx="1200" cy="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01" name="公式" r:id="rId21" imgW="711000" imgH="330120" progId="Equation.3">
                    <p:embed/>
                  </p:oleObj>
                </mc:Choice>
                <mc:Fallback>
                  <p:oleObj name="公式" r:id="rId21" imgW="711000" imgH="33012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080"/>
                          <a:ext cx="1200" cy="6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9" name="Object 29"/>
            <p:cNvGraphicFramePr>
              <a:graphicFrameLocks noChangeAspect="1"/>
            </p:cNvGraphicFramePr>
            <p:nvPr/>
          </p:nvGraphicFramePr>
          <p:xfrm>
            <a:off x="4623" y="2044"/>
            <a:ext cx="753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02" name="Equation" r:id="rId23" imgW="469800" imgH="253800" progId="Equation.3">
                    <p:embed/>
                  </p:oleObj>
                </mc:Choice>
                <mc:Fallback>
                  <p:oleObj name="Equation" r:id="rId23" imgW="469800" imgH="2538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3" y="2044"/>
                          <a:ext cx="753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0" name="Object 30"/>
            <p:cNvGraphicFramePr>
              <a:graphicFrameLocks noChangeAspect="1"/>
            </p:cNvGraphicFramePr>
            <p:nvPr/>
          </p:nvGraphicFramePr>
          <p:xfrm>
            <a:off x="4623" y="2368"/>
            <a:ext cx="80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03" name="Equation" r:id="rId25" imgW="380880" imgH="253800" progId="Equation.3">
                    <p:embed/>
                  </p:oleObj>
                </mc:Choice>
                <mc:Fallback>
                  <p:oleObj name="Equation" r:id="rId25" imgW="380880" imgH="2538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lum bright="-7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3" y="2368"/>
                          <a:ext cx="80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2399" name="Text Box 31"/>
          <p:cNvSpPr txBox="1">
            <a:spLocks noChangeArrowheads="1"/>
          </p:cNvSpPr>
          <p:nvPr/>
        </p:nvSpPr>
        <p:spPr bwMode="auto">
          <a:xfrm>
            <a:off x="5969794" y="4386059"/>
            <a:ext cx="2738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dirty="0">
                <a:latin typeface="+mn-ea"/>
                <a:ea typeface="+mn-ea"/>
              </a:rPr>
              <a:t>（保留下边带）</a:t>
            </a:r>
          </a:p>
        </p:txBody>
      </p:sp>
      <p:sp>
        <p:nvSpPr>
          <p:cNvPr id="9240" name="Text Box 32"/>
          <p:cNvSpPr txBox="1">
            <a:spLocks noChangeArrowheads="1"/>
          </p:cNvSpPr>
          <p:nvPr/>
        </p:nvSpPr>
        <p:spPr bwMode="auto">
          <a:xfrm>
            <a:off x="2179929" y="128658"/>
            <a:ext cx="4174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en-US" altLang="zh-CN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SSB</a:t>
            </a:r>
            <a:r>
              <a:rPr lang="zh-CN" altLang="en-US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的频谱图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370" grpId="0" build="p"/>
      <p:bldP spid="442395" grpId="0"/>
      <p:bldP spid="44239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5815C3-8B07-49D4-9089-F32946CC0622}" type="slidenum">
              <a:rPr lang="zh-CN" altLang="en-US" b="0">
                <a:latin typeface="Arial" panose="020B0604020202020204" pitchFamily="34" charset="0"/>
              </a:rPr>
              <a:pPr eaLnBrk="1" hangingPunct="1"/>
              <a:t>23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86718" y="283944"/>
            <a:ext cx="5976937" cy="725488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标准调幅信号（</a:t>
            </a:r>
            <a:r>
              <a:rPr lang="en-US" altLang="zh-CN" sz="3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3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）的解调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435975" cy="24479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AM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信号的解调方法可分为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相干与非相干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解调。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1)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相干解调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     它是将调幅信号与一本地载波信号相乘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从而恢复出调制信号。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16013" y="3573463"/>
            <a:ext cx="7777162" cy="2016125"/>
            <a:chOff x="1569" y="2928"/>
            <a:chExt cx="3711" cy="912"/>
          </a:xfrm>
        </p:grpSpPr>
        <p:sp>
          <p:nvSpPr>
            <p:cNvPr id="12297" name="Oval 5"/>
            <p:cNvSpPr>
              <a:spLocks noChangeArrowheads="1"/>
            </p:cNvSpPr>
            <p:nvPr/>
          </p:nvSpPr>
          <p:spPr bwMode="auto">
            <a:xfrm>
              <a:off x="2049" y="3216"/>
              <a:ext cx="288" cy="288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98" name="Line 6"/>
            <p:cNvSpPr>
              <a:spLocks noChangeShapeType="1"/>
            </p:cNvSpPr>
            <p:nvPr/>
          </p:nvSpPr>
          <p:spPr bwMode="auto">
            <a:xfrm flipV="1">
              <a:off x="2097" y="3264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9" name="Line 7"/>
            <p:cNvSpPr>
              <a:spLocks noChangeShapeType="1"/>
            </p:cNvSpPr>
            <p:nvPr/>
          </p:nvSpPr>
          <p:spPr bwMode="auto">
            <a:xfrm>
              <a:off x="2097" y="3264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0" name="Line 8"/>
            <p:cNvSpPr>
              <a:spLocks noChangeShapeType="1"/>
            </p:cNvSpPr>
            <p:nvPr/>
          </p:nvSpPr>
          <p:spPr bwMode="auto">
            <a:xfrm flipV="1">
              <a:off x="2193" y="350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1" name="Rectangle 9"/>
            <p:cNvSpPr>
              <a:spLocks noChangeArrowheads="1"/>
            </p:cNvSpPr>
            <p:nvPr/>
          </p:nvSpPr>
          <p:spPr bwMode="auto">
            <a:xfrm>
              <a:off x="3216" y="3120"/>
              <a:ext cx="1152" cy="48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02" name="Line 10"/>
            <p:cNvSpPr>
              <a:spLocks noChangeShapeType="1"/>
            </p:cNvSpPr>
            <p:nvPr/>
          </p:nvSpPr>
          <p:spPr bwMode="auto">
            <a:xfrm>
              <a:off x="4368" y="3360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3" name="Line 11"/>
            <p:cNvSpPr>
              <a:spLocks noChangeShapeType="1"/>
            </p:cNvSpPr>
            <p:nvPr/>
          </p:nvSpPr>
          <p:spPr bwMode="auto">
            <a:xfrm>
              <a:off x="1569" y="336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4" name="Text Box 12"/>
            <p:cNvSpPr txBox="1">
              <a:spLocks noChangeArrowheads="1"/>
            </p:cNvSpPr>
            <p:nvPr/>
          </p:nvSpPr>
          <p:spPr bwMode="auto">
            <a:xfrm>
              <a:off x="3424" y="3247"/>
              <a:ext cx="1200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zh-CN" altLang="en-US" sz="2400" dirty="0"/>
                <a:t>低通滤波器</a:t>
              </a:r>
            </a:p>
          </p:txBody>
        </p:sp>
        <p:sp>
          <p:nvSpPr>
            <p:cNvPr id="12305" name="Line 13"/>
            <p:cNvSpPr>
              <a:spLocks noChangeShapeType="1"/>
            </p:cNvSpPr>
            <p:nvPr/>
          </p:nvSpPr>
          <p:spPr bwMode="auto">
            <a:xfrm>
              <a:off x="2352" y="3360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292" name="Object 14"/>
            <p:cNvGraphicFramePr>
              <a:graphicFrameLocks noChangeAspect="1"/>
            </p:cNvGraphicFramePr>
            <p:nvPr/>
          </p:nvGraphicFramePr>
          <p:xfrm>
            <a:off x="2634" y="3180"/>
            <a:ext cx="156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86" name="公式" r:id="rId3" imgW="114120" imgH="215640" progId="Equation.3">
                    <p:embed/>
                  </p:oleObj>
                </mc:Choice>
                <mc:Fallback>
                  <p:oleObj name="公式" r:id="rId3" imgW="114120" imgH="21564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3180"/>
                          <a:ext cx="156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6" name="Text Box 15"/>
            <p:cNvSpPr txBox="1">
              <a:spLocks noChangeArrowheads="1"/>
            </p:cNvSpPr>
            <p:nvPr/>
          </p:nvSpPr>
          <p:spPr bwMode="auto">
            <a:xfrm>
              <a:off x="4416" y="2928"/>
              <a:ext cx="864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zh-CN" altLang="en-US" sz="2400"/>
                <a:t>解调输出</a:t>
              </a:r>
            </a:p>
          </p:txBody>
        </p:sp>
      </p:grpSp>
      <p:graphicFrame>
        <p:nvGraphicFramePr>
          <p:cNvPr id="489490" name="Object 18"/>
          <p:cNvGraphicFramePr>
            <a:graphicFrameLocks noChangeAspect="1"/>
          </p:cNvGraphicFramePr>
          <p:nvPr/>
        </p:nvGraphicFramePr>
        <p:xfrm>
          <a:off x="412750" y="4868863"/>
          <a:ext cx="11350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" name="公式" r:id="rId5" imgW="431640" imgH="215640" progId="Equation.3">
                  <p:embed/>
                </p:oleObj>
              </mc:Choice>
              <mc:Fallback>
                <p:oleObj name="公式" r:id="rId5" imgW="43164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4868863"/>
                        <a:ext cx="11350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93" name="Object 21"/>
          <p:cNvGraphicFramePr>
            <a:graphicFrameLocks noChangeAspect="1"/>
          </p:cNvGraphicFramePr>
          <p:nvPr/>
        </p:nvGraphicFramePr>
        <p:xfrm>
          <a:off x="2051050" y="5516563"/>
          <a:ext cx="8667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8" name="公式" r:id="rId7" imgW="330120" imgH="228600" progId="Equation.3">
                  <p:embed/>
                </p:oleObj>
              </mc:Choice>
              <mc:Fallback>
                <p:oleObj name="公式" r:id="rId7" imgW="33012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516563"/>
                        <a:ext cx="8667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B8F54A-59B8-47A3-B894-3943BD2749DD}" type="slidenum">
              <a:rPr lang="zh-CN" altLang="en-US" b="0">
                <a:latin typeface="Arial" panose="020B0604020202020204" pitchFamily="34" charset="0"/>
              </a:rPr>
              <a:pPr eaLnBrk="1" hangingPunct="1"/>
              <a:t>24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相干解调小结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产生本地载波是相干解调的一个关键</a:t>
            </a:r>
            <a:r>
              <a:rPr lang="en-US" altLang="zh-CN" b="1" smtClean="0"/>
              <a:t>;</a:t>
            </a:r>
          </a:p>
          <a:p>
            <a:pPr eaLnBrk="1" hangingPunct="1"/>
            <a:r>
              <a:rPr lang="zh-CN" altLang="en-US" b="1" smtClean="0"/>
              <a:t>对于</a:t>
            </a:r>
            <a:r>
              <a:rPr lang="en-US" altLang="zh-CN" b="1" smtClean="0"/>
              <a:t>AM</a:t>
            </a:r>
            <a:r>
              <a:rPr lang="zh-CN" altLang="en-US" b="1" smtClean="0"/>
              <a:t>信号，可以用窄带滤波器直接从调幅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    信号中提取；</a:t>
            </a:r>
          </a:p>
          <a:p>
            <a:pPr eaLnBrk="1" hangingPunct="1"/>
            <a:r>
              <a:rPr lang="zh-CN" altLang="en-US" b="1" smtClean="0"/>
              <a:t>对载波同步要求高，因而应用较少；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b="1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25</a:t>
            </a:fld>
            <a:endParaRPr lang="en-US" altLang="zh-CN"/>
          </a:p>
        </p:txBody>
      </p:sp>
      <p:pic>
        <p:nvPicPr>
          <p:cNvPr id="16" name="图片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562145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79512" y="347117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信号为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cm</a:t>
            </a:r>
            <a:r>
              <a:rPr lang="en-US" altLang="zh-CN" sz="2400" baseline="-25000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+ 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400" dirty="0" err="1">
                <a:ea typeface="+mn-ea"/>
                <a:cs typeface="Times New Roman" panose="02020603050405020304" pitchFamily="18" charset="0"/>
              </a:rPr>
              <a:t>cos</a:t>
            </a:r>
            <a:r>
              <a:rPr lang="en-US" altLang="zh-CN" sz="2400" dirty="0" err="1"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，另一信号为</a:t>
            </a:r>
            <a:r>
              <a:rPr lang="en-US" altLang="zh-CN" sz="2400" dirty="0" err="1">
                <a:ea typeface="+mn-ea"/>
                <a:cs typeface="Times New Roman" panose="02020603050405020304" pitchFamily="18" charset="0"/>
              </a:rPr>
              <a:t>cos</a:t>
            </a:r>
            <a:r>
              <a:rPr lang="en-US" altLang="zh-CN" sz="2400" dirty="0" err="1"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，经过如下图所示的系统</a:t>
            </a: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ea typeface="+mn-ea"/>
                <a:cs typeface="Times New Roman" panose="02020603050405020304" pitchFamily="18" charset="0"/>
              </a:rPr>
              <a:t>）</a:t>
            </a: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试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推导输出波形表达式</a:t>
            </a: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）画出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点和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点的频谱</a:t>
            </a: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）说明该电路完成何种功能？</a:t>
            </a:r>
          </a:p>
          <a:p>
            <a:pPr algn="l"/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023" y="3827163"/>
            <a:ext cx="6309682" cy="1359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539552" y="378904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smtClean="0">
                <a:cs typeface="Times New Roman" panose="02020603050405020304" pitchFamily="18" charset="0"/>
              </a:rPr>
              <a:t>1</a:t>
            </a:r>
            <a:r>
              <a:rPr lang="zh-CN" altLang="en-US" sz="2400" b="0" dirty="0" smtClean="0">
                <a:cs typeface="Times New Roman" panose="02020603050405020304" pitchFamily="18" charset="0"/>
              </a:rPr>
              <a:t>）</a:t>
            </a:r>
            <a:endParaRPr lang="zh-CN" altLang="en-US" sz="2400" b="0" dirty="0"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8544" y="5214739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0" dirty="0"/>
              <a:t>该信号经低通滤波器后输出为，即</a:t>
            </a:r>
            <a:r>
              <a:rPr lang="en-US" altLang="zh-CN" sz="2400" b="0" dirty="0"/>
              <a:t>A</a:t>
            </a:r>
            <a:r>
              <a:rPr lang="zh-CN" altLang="zh-CN" sz="2400" b="0" dirty="0"/>
              <a:t>点</a:t>
            </a:r>
            <a:r>
              <a:rPr lang="zh-CN" altLang="zh-CN" b="0" dirty="0"/>
              <a:t>：</a:t>
            </a:r>
            <a:endParaRPr lang="zh-CN" altLang="en-US" b="0" dirty="0"/>
          </a:p>
        </p:txBody>
      </p:sp>
      <p:pic>
        <p:nvPicPr>
          <p:cNvPr id="22" name="图片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330" y="5772246"/>
            <a:ext cx="2885854" cy="681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84551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26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83568" y="332656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/>
              <a:t>经过隔直电容</a:t>
            </a:r>
            <a:r>
              <a:rPr lang="en-US" altLang="zh-CN" sz="2000" dirty="0"/>
              <a:t>C</a:t>
            </a:r>
            <a:r>
              <a:rPr lang="zh-CN" altLang="zh-CN" sz="2000" dirty="0"/>
              <a:t>后输出为，即</a:t>
            </a:r>
            <a:r>
              <a:rPr lang="en-US" altLang="zh-CN" sz="2000" dirty="0"/>
              <a:t>B</a:t>
            </a:r>
            <a:r>
              <a:rPr lang="zh-CN" altLang="zh-CN" sz="2000" dirty="0"/>
              <a:t>点</a:t>
            </a:r>
            <a:r>
              <a:rPr lang="zh-CN" altLang="zh-CN" sz="2000" dirty="0" smtClean="0"/>
              <a:t>：</a:t>
            </a:r>
            <a:endParaRPr lang="zh-CN" altLang="zh-CN" sz="2000" dirty="0"/>
          </a:p>
        </p:txBody>
      </p:sp>
      <p:pic>
        <p:nvPicPr>
          <p:cNvPr id="6" name="图片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9" b="-22222"/>
          <a:stretch/>
        </p:blipFill>
        <p:spPr bwMode="auto">
          <a:xfrm>
            <a:off x="3203848" y="836712"/>
            <a:ext cx="1872208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60848"/>
            <a:ext cx="4680520" cy="15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67544" y="16915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频谱图如下：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55576" y="3789040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>
                <a:ea typeface="+mn-ea"/>
                <a:cs typeface="Times New Roman" panose="02020603050405020304" pitchFamily="18" charset="0"/>
              </a:rPr>
              <a:t>输入信号为</a:t>
            </a:r>
            <a:r>
              <a:rPr lang="en-US" altLang="zh-CN" sz="2000" dirty="0">
                <a:ea typeface="+mn-ea"/>
                <a:cs typeface="Times New Roman" panose="02020603050405020304" pitchFamily="18" charset="0"/>
              </a:rPr>
              <a:t>AM</a:t>
            </a:r>
            <a:r>
              <a:rPr lang="zh-CN" altLang="zh-CN" sz="2000" dirty="0">
                <a:ea typeface="+mn-ea"/>
                <a:cs typeface="Times New Roman" panose="02020603050405020304" pitchFamily="18" charset="0"/>
              </a:rPr>
              <a:t>已调波和其载波，该电路完成了</a:t>
            </a:r>
            <a:r>
              <a:rPr lang="en-US" altLang="zh-CN" sz="2000" dirty="0">
                <a:ea typeface="+mn-ea"/>
                <a:cs typeface="Times New Roman" panose="02020603050405020304" pitchFamily="18" charset="0"/>
              </a:rPr>
              <a:t>AM</a:t>
            </a:r>
            <a:r>
              <a:rPr lang="zh-CN" altLang="zh-CN" sz="2000" dirty="0">
                <a:ea typeface="+mn-ea"/>
                <a:cs typeface="Times New Roman" panose="02020603050405020304" pitchFamily="18" charset="0"/>
              </a:rPr>
              <a:t>波的同步检波即为相干解调。</a:t>
            </a:r>
            <a:endParaRPr lang="zh-CN" altLang="en-US" sz="2000" dirty="0"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2554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24E0D21-6D2E-4225-8577-7714628361CC}" type="slidenum">
              <a:rPr lang="zh-CN" altLang="en-US" b="0">
                <a:latin typeface="Arial" panose="020B0604020202020204" pitchFamily="34" charset="0"/>
              </a:rPr>
              <a:pPr eaLnBrk="1" hangingPunct="1"/>
              <a:t>27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692696"/>
            <a:ext cx="8229600" cy="486251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(2)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非相干解调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  非相干解调不需要本地载波作为相干信号，所以称为非相干解调。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  工作原理：利用某些元件的非线性特性对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AM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信号  		   进行非线性变换。</a:t>
            </a:r>
          </a:p>
          <a:p>
            <a:pPr eaLnBrk="1" hangingPunct="1"/>
            <a:r>
              <a:rPr lang="zh-CN" altLang="en-US" sz="2800" b="1" dirty="0" smtClean="0">
                <a:latin typeface="Times New Roman" panose="02020603050405020304" pitchFamily="18" charset="0"/>
              </a:rPr>
              <a:t>非相干解调的基本方法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a) 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小信号平方律解调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b) 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平均包络解调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 c) 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大信号峰值检波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7F87AC5-B360-4DBE-949B-7C467D19BB27}" type="slidenum">
              <a:rPr lang="zh-CN" altLang="en-US" b="0">
                <a:latin typeface="Arial" panose="020B0604020202020204" pitchFamily="34" charset="0"/>
              </a:rPr>
              <a:pPr eaLnBrk="1" hangingPunct="1"/>
              <a:t>28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平均包络检波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142240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原理：利用开关函数与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波相乘滤波方法。</a:t>
            </a:r>
          </a:p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电路结构</a:t>
            </a:r>
          </a:p>
        </p:txBody>
      </p:sp>
      <p:graphicFrame>
        <p:nvGraphicFramePr>
          <p:cNvPr id="498694" name="Object 6"/>
          <p:cNvGraphicFramePr>
            <a:graphicFrameLocks noChangeAspect="1"/>
          </p:cNvGraphicFramePr>
          <p:nvPr/>
        </p:nvGraphicFramePr>
        <p:xfrm>
          <a:off x="323850" y="3068638"/>
          <a:ext cx="8532813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6" name="Visio" r:id="rId3" imgW="4717542" imgH="760857" progId="Visio.Drawing.11">
                  <p:embed/>
                </p:oleObj>
              </mc:Choice>
              <mc:Fallback>
                <p:oleObj name="Visio" r:id="rId3" imgW="4717542" imgH="76085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068638"/>
                        <a:ext cx="8532813" cy="141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695" name="Rectangle 7"/>
          <p:cNvSpPr>
            <a:spLocks noChangeArrowheads="1"/>
          </p:cNvSpPr>
          <p:nvPr/>
        </p:nvSpPr>
        <p:spPr bwMode="auto">
          <a:xfrm>
            <a:off x="539750" y="4652963"/>
            <a:ext cx="8280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+mn-ea"/>
                <a:cs typeface="Times New Roman" panose="02020603050405020304" pitchFamily="18" charset="0"/>
              </a:rPr>
              <a:t>小结</a:t>
            </a:r>
          </a:p>
          <a:p>
            <a:pPr algn="l"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+mn-ea"/>
                <a:cs typeface="Times New Roman" panose="02020603050405020304" pitchFamily="18" charset="0"/>
              </a:rPr>
              <a:t>载波信号与调制信号频率关系。</a:t>
            </a:r>
          </a:p>
          <a:p>
            <a:pPr algn="l"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+mn-ea"/>
                <a:cs typeface="Times New Roman" panose="02020603050405020304" pitchFamily="18" charset="0"/>
              </a:rPr>
              <a:t>利用载波信号与</a:t>
            </a:r>
            <a:r>
              <a:rPr lang="en-US" altLang="zh-CN" sz="3000" dirty="0">
                <a:ea typeface="+mn-ea"/>
                <a:cs typeface="Times New Roman" panose="02020603050405020304" pitchFamily="18" charset="0"/>
              </a:rPr>
              <a:t>AM</a:t>
            </a:r>
            <a:r>
              <a:rPr lang="zh-CN" altLang="en-US" sz="3000" dirty="0">
                <a:ea typeface="+mn-ea"/>
                <a:cs typeface="Times New Roman" panose="02020603050405020304" pitchFamily="18" charset="0"/>
              </a:rPr>
              <a:t>信号相乘。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1" grpId="0" build="p"/>
      <p:bldP spid="4986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20C4316-7648-4D74-A62B-6209921FCFB9}" type="slidenum">
              <a:rPr lang="zh-CN" altLang="en-US" b="0">
                <a:latin typeface="Arial" panose="020B0604020202020204" pitchFamily="34" charset="0"/>
              </a:rPr>
              <a:pPr eaLnBrk="1" hangingPunct="1"/>
              <a:t>29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537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91869"/>
            <a:ext cx="7511752" cy="64135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 </a:t>
            </a:r>
            <a:r>
              <a:rPr lang="zh-CN" altLang="en-US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振幅解调电路包络检波电路</a:t>
            </a:r>
            <a:r>
              <a:rPr lang="zh-CN" altLang="en-US" sz="4000" b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6025"/>
            <a:ext cx="7799388" cy="11334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包络检波电路 </a:t>
            </a:r>
            <a:r>
              <a:rPr lang="zh-CN" altLang="en-US" sz="2800" b="1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(大信号峰值包络解调器)</a:t>
            </a:r>
          </a:p>
          <a:p>
            <a:pPr eaLnBrk="1" hangingPunct="1"/>
            <a:r>
              <a:rPr lang="zh-CN" altLang="en-US" sz="2800" b="1" smtClean="0">
                <a:solidFill>
                  <a:schemeClr val="tx2"/>
                </a:solidFill>
                <a:latin typeface="Times New Roman" panose="02020603050405020304" pitchFamily="18" charset="0"/>
              </a:rPr>
              <a:t>电路特点：</a:t>
            </a:r>
          </a:p>
        </p:txBody>
      </p:sp>
      <p:sp>
        <p:nvSpPr>
          <p:cNvPr id="15379" name="Oval 4"/>
          <p:cNvSpPr>
            <a:spLocks noChangeArrowheads="1"/>
          </p:cNvSpPr>
          <p:nvPr/>
        </p:nvSpPr>
        <p:spPr bwMode="auto">
          <a:xfrm>
            <a:off x="5029200" y="4038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0" name="Rectangle 5"/>
          <p:cNvSpPr>
            <a:spLocks noChangeArrowheads="1"/>
          </p:cNvSpPr>
          <p:nvPr/>
        </p:nvSpPr>
        <p:spPr bwMode="auto">
          <a:xfrm>
            <a:off x="7010400" y="41148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1" name="Line 6"/>
          <p:cNvSpPr>
            <a:spLocks noChangeShapeType="1"/>
          </p:cNvSpPr>
          <p:nvPr/>
        </p:nvSpPr>
        <p:spPr bwMode="auto">
          <a:xfrm flipV="1">
            <a:off x="5257800" y="33528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2" name="Line 7"/>
          <p:cNvSpPr>
            <a:spLocks noChangeShapeType="1"/>
          </p:cNvSpPr>
          <p:nvPr/>
        </p:nvSpPr>
        <p:spPr bwMode="auto">
          <a:xfrm>
            <a:off x="52578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3" name="Line 8"/>
          <p:cNvSpPr>
            <a:spLocks noChangeShapeType="1"/>
          </p:cNvSpPr>
          <p:nvPr/>
        </p:nvSpPr>
        <p:spPr bwMode="auto">
          <a:xfrm>
            <a:off x="5943600" y="3200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4" name="Line 9"/>
          <p:cNvSpPr>
            <a:spLocks noChangeShapeType="1"/>
          </p:cNvSpPr>
          <p:nvPr/>
        </p:nvSpPr>
        <p:spPr bwMode="auto">
          <a:xfrm>
            <a:off x="6172200" y="3200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5" name="Line 10"/>
          <p:cNvSpPr>
            <a:spLocks noChangeShapeType="1"/>
          </p:cNvSpPr>
          <p:nvPr/>
        </p:nvSpPr>
        <p:spPr bwMode="auto">
          <a:xfrm>
            <a:off x="6172200" y="33528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6" name="Line 11"/>
          <p:cNvSpPr>
            <a:spLocks noChangeShapeType="1"/>
          </p:cNvSpPr>
          <p:nvPr/>
        </p:nvSpPr>
        <p:spPr bwMode="auto">
          <a:xfrm>
            <a:off x="7696200" y="3352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7" name="Line 12"/>
          <p:cNvSpPr>
            <a:spLocks noChangeShapeType="1"/>
          </p:cNvSpPr>
          <p:nvPr/>
        </p:nvSpPr>
        <p:spPr bwMode="auto">
          <a:xfrm flipH="1">
            <a:off x="7543800" y="4191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8" name="Line 13"/>
          <p:cNvSpPr>
            <a:spLocks noChangeShapeType="1"/>
          </p:cNvSpPr>
          <p:nvPr/>
        </p:nvSpPr>
        <p:spPr bwMode="auto">
          <a:xfrm flipH="1">
            <a:off x="7543800" y="4267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9" name="Line 14"/>
          <p:cNvSpPr>
            <a:spLocks noChangeShapeType="1"/>
          </p:cNvSpPr>
          <p:nvPr/>
        </p:nvSpPr>
        <p:spPr bwMode="auto">
          <a:xfrm flipV="1">
            <a:off x="7696200" y="4267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0" name="Line 15"/>
          <p:cNvSpPr>
            <a:spLocks noChangeShapeType="1"/>
          </p:cNvSpPr>
          <p:nvPr/>
        </p:nvSpPr>
        <p:spPr bwMode="auto">
          <a:xfrm>
            <a:off x="5943600" y="32004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1" name="Line 16"/>
          <p:cNvSpPr>
            <a:spLocks noChangeShapeType="1"/>
          </p:cNvSpPr>
          <p:nvPr/>
        </p:nvSpPr>
        <p:spPr bwMode="auto">
          <a:xfrm flipV="1">
            <a:off x="5943600" y="33528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2" name="Line 17"/>
          <p:cNvSpPr>
            <a:spLocks noChangeShapeType="1"/>
          </p:cNvSpPr>
          <p:nvPr/>
        </p:nvSpPr>
        <p:spPr bwMode="auto">
          <a:xfrm flipV="1">
            <a:off x="7086600" y="3352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3" name="Line 18"/>
          <p:cNvSpPr>
            <a:spLocks noChangeShapeType="1"/>
          </p:cNvSpPr>
          <p:nvPr/>
        </p:nvSpPr>
        <p:spPr bwMode="auto">
          <a:xfrm>
            <a:off x="7086600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2" name="Object 19"/>
          <p:cNvGraphicFramePr>
            <a:graphicFrameLocks noChangeAspect="1"/>
          </p:cNvGraphicFramePr>
          <p:nvPr/>
        </p:nvGraphicFramePr>
        <p:xfrm>
          <a:off x="6553200" y="4038600"/>
          <a:ext cx="430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7" name="公式" r:id="rId3" imgW="203040" imgH="215640" progId="Equation.3">
                  <p:embed/>
                </p:oleObj>
              </mc:Choice>
              <mc:Fallback>
                <p:oleObj name="公式" r:id="rId3" imgW="20304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038600"/>
                        <a:ext cx="4302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0"/>
          <p:cNvGraphicFramePr>
            <a:graphicFrameLocks noChangeAspect="1"/>
          </p:cNvGraphicFramePr>
          <p:nvPr/>
        </p:nvGraphicFramePr>
        <p:xfrm>
          <a:off x="7239000" y="4038600"/>
          <a:ext cx="430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8" name="公式" r:id="rId5" imgW="203040" imgH="215640" progId="Equation.3">
                  <p:embed/>
                </p:oleObj>
              </mc:Choice>
              <mc:Fallback>
                <p:oleObj name="公式" r:id="rId5" imgW="203040" imgH="2156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4038600"/>
                        <a:ext cx="4302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21"/>
          <p:cNvGraphicFramePr>
            <a:graphicFrameLocks noChangeAspect="1"/>
          </p:cNvGraphicFramePr>
          <p:nvPr/>
        </p:nvGraphicFramePr>
        <p:xfrm>
          <a:off x="5943600" y="2841625"/>
          <a:ext cx="4302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9" name="公式" r:id="rId7" imgW="203040" imgH="241200" progId="Equation.3">
                  <p:embed/>
                </p:oleObj>
              </mc:Choice>
              <mc:Fallback>
                <p:oleObj name="公式" r:id="rId7" imgW="203040" imgH="241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841625"/>
                        <a:ext cx="4302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4" name="Line 22"/>
          <p:cNvSpPr>
            <a:spLocks noChangeShapeType="1"/>
          </p:cNvSpPr>
          <p:nvPr/>
        </p:nvSpPr>
        <p:spPr bwMode="auto">
          <a:xfrm>
            <a:off x="5257800" y="3276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5" name="Object 23"/>
          <p:cNvGraphicFramePr>
            <a:graphicFrameLocks noChangeAspect="1"/>
          </p:cNvGraphicFramePr>
          <p:nvPr/>
        </p:nvGraphicFramePr>
        <p:xfrm>
          <a:off x="4267200" y="3962400"/>
          <a:ext cx="8382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0" name="公式" r:id="rId9" imgW="304560" imgH="228600" progId="Equation.3">
                  <p:embed/>
                </p:oleObj>
              </mc:Choice>
              <mc:Fallback>
                <p:oleObj name="公式" r:id="rId9" imgW="30456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962400"/>
                        <a:ext cx="8382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24"/>
          <p:cNvGraphicFramePr>
            <a:graphicFrameLocks noChangeAspect="1"/>
          </p:cNvGraphicFramePr>
          <p:nvPr/>
        </p:nvGraphicFramePr>
        <p:xfrm>
          <a:off x="5791200" y="3505200"/>
          <a:ext cx="7429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1" name="公式" r:id="rId11" imgW="266400" imgH="228600" progId="Equation.3">
                  <p:embed/>
                </p:oleObj>
              </mc:Choice>
              <mc:Fallback>
                <p:oleObj name="公式" r:id="rId11" imgW="26640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505200"/>
                        <a:ext cx="74295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5" name="Line 25"/>
          <p:cNvSpPr>
            <a:spLocks noChangeShapeType="1"/>
          </p:cNvSpPr>
          <p:nvPr/>
        </p:nvSpPr>
        <p:spPr bwMode="auto">
          <a:xfrm flipV="1">
            <a:off x="5638800" y="4267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6" name="Line 26"/>
          <p:cNvSpPr>
            <a:spLocks noChangeShapeType="1"/>
          </p:cNvSpPr>
          <p:nvPr/>
        </p:nvSpPr>
        <p:spPr bwMode="auto">
          <a:xfrm>
            <a:off x="5638800" y="4267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7" name="Object 27"/>
          <p:cNvGraphicFramePr>
            <a:graphicFrameLocks noChangeAspect="1"/>
          </p:cNvGraphicFramePr>
          <p:nvPr/>
        </p:nvGraphicFramePr>
        <p:xfrm>
          <a:off x="5715000" y="4343400"/>
          <a:ext cx="5683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2" name="公式" r:id="rId13" imgW="215640" imgH="228600" progId="Equation.3">
                  <p:embed/>
                </p:oleObj>
              </mc:Choice>
              <mc:Fallback>
                <p:oleObj name="公式" r:id="rId13" imgW="21564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343400"/>
                        <a:ext cx="5683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7" name="Line 28"/>
          <p:cNvSpPr>
            <a:spLocks noChangeShapeType="1"/>
          </p:cNvSpPr>
          <p:nvPr/>
        </p:nvSpPr>
        <p:spPr bwMode="auto">
          <a:xfrm>
            <a:off x="7924800" y="3352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8" name="Line 29"/>
          <p:cNvSpPr>
            <a:spLocks noChangeShapeType="1"/>
          </p:cNvSpPr>
          <p:nvPr/>
        </p:nvSpPr>
        <p:spPr bwMode="auto">
          <a:xfrm>
            <a:off x="7924800" y="5105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8" name="Object 30"/>
          <p:cNvGraphicFramePr>
            <a:graphicFrameLocks noChangeAspect="1"/>
          </p:cNvGraphicFramePr>
          <p:nvPr/>
        </p:nvGraphicFramePr>
        <p:xfrm>
          <a:off x="7924800" y="4038600"/>
          <a:ext cx="4619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3" name="公式" r:id="rId15" imgW="190440" imgH="215640" progId="Equation.3">
                  <p:embed/>
                </p:oleObj>
              </mc:Choice>
              <mc:Fallback>
                <p:oleObj name="公式" r:id="rId15" imgW="190440" imgH="2156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038600"/>
                        <a:ext cx="461963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9" name="Line 31"/>
          <p:cNvSpPr>
            <a:spLocks noChangeShapeType="1"/>
          </p:cNvSpPr>
          <p:nvPr/>
        </p:nvSpPr>
        <p:spPr bwMode="auto">
          <a:xfrm>
            <a:off x="8077200" y="3581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00" name="Line 32"/>
          <p:cNvSpPr>
            <a:spLocks noChangeShapeType="1"/>
          </p:cNvSpPr>
          <p:nvPr/>
        </p:nvSpPr>
        <p:spPr bwMode="auto">
          <a:xfrm>
            <a:off x="8077200" y="4419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01" name="Line 33"/>
          <p:cNvSpPr>
            <a:spLocks noChangeShapeType="1"/>
          </p:cNvSpPr>
          <p:nvPr/>
        </p:nvSpPr>
        <p:spPr bwMode="auto">
          <a:xfrm>
            <a:off x="8229600" y="495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02" name="Line 34"/>
          <p:cNvSpPr>
            <a:spLocks noChangeShapeType="1"/>
          </p:cNvSpPr>
          <p:nvPr/>
        </p:nvSpPr>
        <p:spPr bwMode="auto">
          <a:xfrm>
            <a:off x="8229600" y="3505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03" name="Line 35"/>
          <p:cNvSpPr>
            <a:spLocks noChangeShapeType="1"/>
          </p:cNvSpPr>
          <p:nvPr/>
        </p:nvSpPr>
        <p:spPr bwMode="auto">
          <a:xfrm>
            <a:off x="8305800" y="342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9" name="Object 36"/>
          <p:cNvGraphicFramePr>
            <a:graphicFrameLocks noChangeAspect="1"/>
          </p:cNvGraphicFramePr>
          <p:nvPr/>
        </p:nvGraphicFramePr>
        <p:xfrm>
          <a:off x="5264150" y="2789238"/>
          <a:ext cx="2984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4" name="公式" r:id="rId17" imgW="139680" imgH="228600" progId="Equation.3">
                  <p:embed/>
                </p:oleObj>
              </mc:Choice>
              <mc:Fallback>
                <p:oleObj name="公式" r:id="rId17" imgW="139680" imgH="228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50" y="2789238"/>
                        <a:ext cx="29845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04" name="Line 37"/>
          <p:cNvSpPr>
            <a:spLocks noChangeShapeType="1"/>
          </p:cNvSpPr>
          <p:nvPr/>
        </p:nvSpPr>
        <p:spPr bwMode="auto">
          <a:xfrm>
            <a:off x="5257800" y="51054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6502" name="Rectangle 38"/>
          <p:cNvSpPr>
            <a:spLocks noChangeArrowheads="1"/>
          </p:cNvSpPr>
          <p:nvPr/>
        </p:nvSpPr>
        <p:spPr bwMode="auto">
          <a:xfrm>
            <a:off x="604838" y="2382838"/>
            <a:ext cx="367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0"/>
              <a:t> </a:t>
            </a:r>
            <a:r>
              <a:rPr kumimoji="1" lang="zh-CN" altLang="en-US" sz="2400"/>
              <a:t>二极管无偏置电压。</a:t>
            </a:r>
          </a:p>
        </p:txBody>
      </p:sp>
      <p:sp>
        <p:nvSpPr>
          <p:cNvPr id="446503" name="Rectangle 39"/>
          <p:cNvSpPr>
            <a:spLocks noChangeArrowheads="1"/>
          </p:cNvSpPr>
          <p:nvPr/>
        </p:nvSpPr>
        <p:spPr bwMode="auto">
          <a:xfrm>
            <a:off x="604838" y="2819400"/>
            <a:ext cx="330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0"/>
              <a:t> </a:t>
            </a:r>
            <a:r>
              <a:rPr kumimoji="1" lang="zh-CN" altLang="en-US" sz="2400"/>
              <a:t>输入信号              大。</a:t>
            </a:r>
          </a:p>
        </p:txBody>
      </p:sp>
      <p:sp>
        <p:nvSpPr>
          <p:cNvPr id="446504" name="Rectangle 40"/>
          <p:cNvSpPr>
            <a:spLocks noChangeArrowheads="1"/>
          </p:cNvSpPr>
          <p:nvPr/>
        </p:nvSpPr>
        <p:spPr bwMode="auto">
          <a:xfrm>
            <a:off x="604838" y="3297238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0"/>
              <a:t> </a:t>
            </a:r>
            <a:r>
              <a:rPr kumimoji="1" lang="zh-CN" altLang="en-US" sz="2400"/>
              <a:t>二极管电流流通角很小</a:t>
            </a:r>
            <a:r>
              <a:rPr kumimoji="1" lang="zh-CN" altLang="en-US" sz="2400" b="0"/>
              <a:t>。</a:t>
            </a:r>
          </a:p>
        </p:txBody>
      </p:sp>
      <p:graphicFrame>
        <p:nvGraphicFramePr>
          <p:cNvPr id="446505" name="Object 41"/>
          <p:cNvGraphicFramePr>
            <a:graphicFrameLocks noChangeAspect="1"/>
          </p:cNvGraphicFramePr>
          <p:nvPr/>
        </p:nvGraphicFramePr>
        <p:xfrm>
          <a:off x="2205038" y="2743200"/>
          <a:ext cx="8382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5" name="公式" r:id="rId19" imgW="304560" imgH="228600" progId="Equation.3">
                  <p:embed/>
                </p:oleObj>
              </mc:Choice>
              <mc:Fallback>
                <p:oleObj name="公式" r:id="rId19" imgW="304560" imgH="2286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2743200"/>
                        <a:ext cx="8382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506" name="Object 42"/>
          <p:cNvGraphicFramePr>
            <a:graphicFrameLocks noChangeAspect="1"/>
          </p:cNvGraphicFramePr>
          <p:nvPr/>
        </p:nvGraphicFramePr>
        <p:xfrm>
          <a:off x="762000" y="4419600"/>
          <a:ext cx="22907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6" name="公式" r:id="rId21" imgW="876240" imgH="228600" progId="Equation.3">
                  <p:embed/>
                </p:oleObj>
              </mc:Choice>
              <mc:Fallback>
                <p:oleObj name="公式" r:id="rId21" imgW="876240" imgH="2286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19600"/>
                        <a:ext cx="2290763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507" name="Object 43"/>
          <p:cNvGraphicFramePr>
            <a:graphicFrameLocks noChangeAspect="1"/>
          </p:cNvGraphicFramePr>
          <p:nvPr/>
        </p:nvGraphicFramePr>
        <p:xfrm>
          <a:off x="755650" y="4953000"/>
          <a:ext cx="19859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7" name="公式" r:id="rId23" imgW="711000" imgH="228600" progId="Equation.3">
                  <p:embed/>
                </p:oleObj>
              </mc:Choice>
              <mc:Fallback>
                <p:oleObj name="公式" r:id="rId23" imgW="711000" imgH="2286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953000"/>
                        <a:ext cx="19859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508" name="Object 44"/>
          <p:cNvGraphicFramePr>
            <a:graphicFrameLocks noChangeAspect="1"/>
          </p:cNvGraphicFramePr>
          <p:nvPr/>
        </p:nvGraphicFramePr>
        <p:xfrm>
          <a:off x="803275" y="5562600"/>
          <a:ext cx="16811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8" name="公式" r:id="rId25" imgW="660240" imgH="215640" progId="Equation.3">
                  <p:embed/>
                </p:oleObj>
              </mc:Choice>
              <mc:Fallback>
                <p:oleObj name="公式" r:id="rId25" imgW="660240" imgH="21564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5562600"/>
                        <a:ext cx="168116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6509" name="Text Box 45"/>
          <p:cNvSpPr txBox="1">
            <a:spLocks noChangeArrowheads="1"/>
          </p:cNvSpPr>
          <p:nvPr/>
        </p:nvSpPr>
        <p:spPr bwMode="auto">
          <a:xfrm>
            <a:off x="604838" y="38862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0"/>
              <a:t> </a:t>
            </a:r>
            <a:r>
              <a:rPr kumimoji="1" lang="zh-CN" altLang="en-US" sz="2400"/>
              <a:t>元件参数满足下列条件</a:t>
            </a:r>
            <a:r>
              <a:rPr kumimoji="1" lang="zh-CN" altLang="en-US" sz="2400" b="0"/>
              <a:t>：</a:t>
            </a:r>
          </a:p>
        </p:txBody>
      </p:sp>
      <p:graphicFrame>
        <p:nvGraphicFramePr>
          <p:cNvPr id="446510" name="Object 46"/>
          <p:cNvGraphicFramePr>
            <a:graphicFrameLocks noChangeAspect="1"/>
          </p:cNvGraphicFramePr>
          <p:nvPr/>
        </p:nvGraphicFramePr>
        <p:xfrm>
          <a:off x="3581400" y="5257800"/>
          <a:ext cx="355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9" name="公式" r:id="rId27" imgW="139680" imgH="228600" progId="Equation.3">
                  <p:embed/>
                </p:oleObj>
              </mc:Choice>
              <mc:Fallback>
                <p:oleObj name="公式" r:id="rId27" imgW="139680" imgH="228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257800"/>
                        <a:ext cx="355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511" name="Object 47"/>
          <p:cNvGraphicFramePr>
            <a:graphicFrameLocks noChangeAspect="1"/>
          </p:cNvGraphicFramePr>
          <p:nvPr/>
        </p:nvGraphicFramePr>
        <p:xfrm>
          <a:off x="3505200" y="5791200"/>
          <a:ext cx="469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0" name="公式" r:id="rId29" imgW="190440" imgH="215640" progId="Equation.3">
                  <p:embed/>
                </p:oleObj>
              </mc:Choice>
              <mc:Fallback>
                <p:oleObj name="公式" r:id="rId29" imgW="190440" imgH="21564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91200"/>
                        <a:ext cx="469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6512" name="Text Box 48"/>
          <p:cNvSpPr txBox="1">
            <a:spLocks noChangeArrowheads="1"/>
          </p:cNvSpPr>
          <p:nvPr/>
        </p:nvSpPr>
        <p:spPr bwMode="auto">
          <a:xfrm>
            <a:off x="4038600" y="5181600"/>
            <a:ext cx="274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/>
              <a:t>载波信号周期</a:t>
            </a:r>
          </a:p>
        </p:txBody>
      </p:sp>
      <p:sp>
        <p:nvSpPr>
          <p:cNvPr id="446513" name="Text Box 49"/>
          <p:cNvSpPr txBox="1">
            <a:spLocks noChangeArrowheads="1"/>
          </p:cNvSpPr>
          <p:nvPr/>
        </p:nvSpPr>
        <p:spPr bwMode="auto">
          <a:xfrm>
            <a:off x="4038600" y="57912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/>
              <a:t>调制信号周期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502" grpId="0" autoUpdateAnimBg="0"/>
      <p:bldP spid="446503" grpId="0" autoUpdateAnimBg="0"/>
      <p:bldP spid="446504" grpId="0" autoUpdateAnimBg="0"/>
      <p:bldP spid="446509" grpId="0" autoUpdateAnimBg="0"/>
      <p:bldP spid="446512" grpId="0" autoUpdateAnimBg="0"/>
      <p:bldP spid="44651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535EEBA-F494-4573-8CBD-057168BE00B2}" type="slidenum">
              <a:rPr lang="zh-CN" altLang="en-US" b="0">
                <a:latin typeface="Arial" panose="020B0604020202020204" pitchFamily="34" charset="0"/>
              </a:rPr>
              <a:pPr eaLnBrk="1" hangingPunct="1"/>
              <a:t>3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2434778" y="225425"/>
            <a:ext cx="4168080" cy="793750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调制解调电路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077200" cy="6175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/>
              <a:t>调制解调器在通信系统中的位置</a:t>
            </a:r>
          </a:p>
        </p:txBody>
      </p:sp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395288" y="2438400"/>
            <a:ext cx="1357312" cy="14478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信源及</a:t>
            </a:r>
          </a:p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输入转</a:t>
            </a:r>
          </a:p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换器</a:t>
            </a:r>
          </a:p>
        </p:txBody>
      </p:sp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2286001" y="2438400"/>
            <a:ext cx="1244600" cy="15240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 调制</a:t>
            </a:r>
          </a:p>
        </p:txBody>
      </p:sp>
      <p:sp>
        <p:nvSpPr>
          <p:cNvPr id="45063" name="Rectangle 6"/>
          <p:cNvSpPr>
            <a:spLocks noChangeArrowheads="1"/>
          </p:cNvSpPr>
          <p:nvPr/>
        </p:nvSpPr>
        <p:spPr bwMode="auto">
          <a:xfrm>
            <a:off x="3962400" y="2438400"/>
            <a:ext cx="1257300" cy="15240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solidFill>
                  <a:srgbClr val="080810"/>
                </a:solidFill>
              </a:rPr>
              <a:t>信道</a:t>
            </a:r>
          </a:p>
        </p:txBody>
      </p:sp>
      <p:sp>
        <p:nvSpPr>
          <p:cNvPr id="45064" name="Rectangle 7"/>
          <p:cNvSpPr>
            <a:spLocks noChangeArrowheads="1"/>
          </p:cNvSpPr>
          <p:nvPr/>
        </p:nvSpPr>
        <p:spPr bwMode="auto">
          <a:xfrm>
            <a:off x="5710238" y="2514600"/>
            <a:ext cx="1238250" cy="14478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>
                <a:solidFill>
                  <a:srgbClr val="080810"/>
                </a:solidFill>
              </a:rPr>
              <a:t>  解调</a:t>
            </a:r>
          </a:p>
        </p:txBody>
      </p:sp>
      <p:sp>
        <p:nvSpPr>
          <p:cNvPr id="45065" name="Rectangle 8"/>
          <p:cNvSpPr>
            <a:spLocks noChangeArrowheads="1"/>
          </p:cNvSpPr>
          <p:nvPr/>
        </p:nvSpPr>
        <p:spPr bwMode="auto">
          <a:xfrm>
            <a:off x="7391400" y="2514600"/>
            <a:ext cx="1357313" cy="14478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输出转</a:t>
            </a:r>
          </a:p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换器及</a:t>
            </a:r>
          </a:p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受信者</a:t>
            </a:r>
          </a:p>
        </p:txBody>
      </p:sp>
      <p:sp>
        <p:nvSpPr>
          <p:cNvPr id="45066" name="Line 9"/>
          <p:cNvSpPr>
            <a:spLocks noChangeShapeType="1"/>
          </p:cNvSpPr>
          <p:nvPr/>
        </p:nvSpPr>
        <p:spPr bwMode="auto">
          <a:xfrm>
            <a:off x="1752600" y="31242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7" name="Line 10"/>
          <p:cNvSpPr>
            <a:spLocks noChangeShapeType="1"/>
          </p:cNvSpPr>
          <p:nvPr/>
        </p:nvSpPr>
        <p:spPr bwMode="auto">
          <a:xfrm flipV="1">
            <a:off x="3563938" y="3200400"/>
            <a:ext cx="398462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8" name="Line 11"/>
          <p:cNvSpPr>
            <a:spLocks noChangeShapeType="1"/>
          </p:cNvSpPr>
          <p:nvPr/>
        </p:nvSpPr>
        <p:spPr bwMode="auto">
          <a:xfrm flipV="1">
            <a:off x="5221288" y="3200400"/>
            <a:ext cx="503237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9" name="Line 12"/>
          <p:cNvSpPr>
            <a:spLocks noChangeShapeType="1"/>
          </p:cNvSpPr>
          <p:nvPr/>
        </p:nvSpPr>
        <p:spPr bwMode="auto">
          <a:xfrm>
            <a:off x="6948488" y="3213100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0" name="Rectangle 13"/>
          <p:cNvSpPr>
            <a:spLocks noChangeArrowheads="1"/>
          </p:cNvSpPr>
          <p:nvPr/>
        </p:nvSpPr>
        <p:spPr bwMode="auto">
          <a:xfrm>
            <a:off x="3817937" y="4533274"/>
            <a:ext cx="1401763" cy="914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噪声</a:t>
            </a:r>
          </a:p>
        </p:txBody>
      </p:sp>
      <p:sp>
        <p:nvSpPr>
          <p:cNvPr id="45071" name="Line 14"/>
          <p:cNvSpPr>
            <a:spLocks noChangeShapeType="1"/>
          </p:cNvSpPr>
          <p:nvPr/>
        </p:nvSpPr>
        <p:spPr bwMode="auto">
          <a:xfrm flipH="1" flipV="1">
            <a:off x="4495800" y="3962400"/>
            <a:ext cx="4192" cy="54672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4387" y="5500624"/>
            <a:ext cx="858282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algn="just">
              <a:lnSpc>
                <a:spcPts val="3000"/>
              </a:lnSpc>
              <a:buFont typeface="Wingdings" panose="05000000000000000000" pitchFamily="2" charset="2"/>
              <a:buNone/>
            </a:pPr>
            <a:r>
              <a:rPr lang="zh-CN" altLang="en-US" dirty="0" smtClean="0"/>
              <a:t>           </a:t>
            </a:r>
            <a:r>
              <a:rPr lang="zh-CN" altLang="en-US" sz="2400" dirty="0" smtClean="0">
                <a:solidFill>
                  <a:srgbClr val="0000FF"/>
                </a:solidFill>
              </a:rPr>
              <a:t>调制</a:t>
            </a:r>
            <a:r>
              <a:rPr lang="zh-CN" altLang="en-US" sz="2400" dirty="0">
                <a:solidFill>
                  <a:srgbClr val="0000FF"/>
                </a:solidFill>
              </a:rPr>
              <a:t>是将需要传输的信息编码和处理,使其适合传输的</a:t>
            </a:r>
            <a:r>
              <a:rPr lang="zh-CN" altLang="en-US" sz="2400" dirty="0" smtClean="0">
                <a:solidFill>
                  <a:srgbClr val="0000FF"/>
                </a:solidFill>
              </a:rPr>
              <a:t>过程。一般</a:t>
            </a:r>
            <a:r>
              <a:rPr lang="zh-CN" altLang="en-US" sz="2400" dirty="0">
                <a:solidFill>
                  <a:srgbClr val="0000FF"/>
                </a:solidFill>
              </a:rPr>
              <a:t>的调制过程是指将基带信号搬移到更高的频带</a:t>
            </a:r>
            <a:r>
              <a:rPr lang="zh-CN" altLang="en-US" sz="2400" dirty="0" smtClean="0">
                <a:solidFill>
                  <a:srgbClr val="0000FF"/>
                </a:solidFill>
              </a:rPr>
              <a:t>内。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06FF56A-0A3E-4C98-AB9F-11C7BCCB9C5A}" type="slidenum">
              <a:rPr lang="zh-CN" altLang="en-US" b="0">
                <a:latin typeface="Arial" panose="020B0604020202020204" pitchFamily="34" charset="0"/>
              </a:rPr>
              <a:pPr eaLnBrk="1" hangingPunct="1"/>
              <a:t>30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639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5791200" cy="5334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zh-CN" altLang="en-US" sz="2600" smtClean="0">
                <a:latin typeface="Times New Roman" panose="02020603050405020304" pitchFamily="18" charset="0"/>
              </a:rPr>
              <a:t>2、大信号峰值包络解调器（续2）</a:t>
            </a:r>
          </a:p>
        </p:txBody>
      </p:sp>
      <p:sp>
        <p:nvSpPr>
          <p:cNvPr id="16394" name="Rectangle 3"/>
          <p:cNvSpPr>
            <a:spLocks noChangeArrowheads="1"/>
          </p:cNvSpPr>
          <p:nvPr/>
        </p:nvSpPr>
        <p:spPr bwMode="auto">
          <a:xfrm>
            <a:off x="838200" y="635000"/>
            <a:ext cx="6338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>
                <a:solidFill>
                  <a:schemeClr val="tx2"/>
                </a:solidFill>
              </a:rPr>
              <a:t>电路的工作过程：             电路充放电</a:t>
            </a:r>
            <a:r>
              <a:rPr kumimoji="1" lang="zh-CN" altLang="en-US" sz="2800" b="0">
                <a:solidFill>
                  <a:schemeClr val="tx2"/>
                </a:solidFill>
              </a:rPr>
              <a:t>。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3810000" y="609600"/>
          <a:ext cx="914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1" name="公式" r:id="rId3" imgW="355320" imgH="215640" progId="Equation.3">
                  <p:embed/>
                </p:oleObj>
              </mc:Choice>
              <mc:Fallback>
                <p:oleObj name="公式" r:id="rId3" imgW="3553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609600"/>
                        <a:ext cx="914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5" name="Picture 5" descr="SAM_demod_di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62050"/>
            <a:ext cx="86868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6" name="Line 6"/>
          <p:cNvSpPr>
            <a:spLocks noChangeShapeType="1"/>
          </p:cNvSpPr>
          <p:nvPr/>
        </p:nvSpPr>
        <p:spPr bwMode="auto">
          <a:xfrm>
            <a:off x="1371600" y="3886200"/>
            <a:ext cx="7391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7" name="Line 7"/>
          <p:cNvSpPr>
            <a:spLocks noChangeShapeType="1"/>
          </p:cNvSpPr>
          <p:nvPr/>
        </p:nvSpPr>
        <p:spPr bwMode="auto">
          <a:xfrm flipV="1">
            <a:off x="1371600" y="1371600"/>
            <a:ext cx="0" cy="510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0" name="Line 8"/>
          <p:cNvSpPr>
            <a:spLocks noChangeShapeType="1"/>
          </p:cNvSpPr>
          <p:nvPr/>
        </p:nvSpPr>
        <p:spPr bwMode="auto">
          <a:xfrm flipV="1">
            <a:off x="1371600" y="2514600"/>
            <a:ext cx="152400" cy="1371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1" name="Line 9"/>
          <p:cNvSpPr>
            <a:spLocks noChangeShapeType="1"/>
          </p:cNvSpPr>
          <p:nvPr/>
        </p:nvSpPr>
        <p:spPr bwMode="auto">
          <a:xfrm>
            <a:off x="1524000" y="25146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2" name="Line 10"/>
          <p:cNvSpPr>
            <a:spLocks noChangeShapeType="1"/>
          </p:cNvSpPr>
          <p:nvPr/>
        </p:nvSpPr>
        <p:spPr bwMode="auto">
          <a:xfrm flipV="1">
            <a:off x="1828800" y="2209800"/>
            <a:ext cx="152400" cy="381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3" name="Line 11"/>
          <p:cNvSpPr>
            <a:spLocks noChangeShapeType="1"/>
          </p:cNvSpPr>
          <p:nvPr/>
        </p:nvSpPr>
        <p:spPr bwMode="auto">
          <a:xfrm>
            <a:off x="1981200" y="22098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4" name="Line 12"/>
          <p:cNvSpPr>
            <a:spLocks noChangeShapeType="1"/>
          </p:cNvSpPr>
          <p:nvPr/>
        </p:nvSpPr>
        <p:spPr bwMode="auto">
          <a:xfrm flipV="1">
            <a:off x="2286000" y="1905000"/>
            <a:ext cx="152400" cy="381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5" name="Line 13"/>
          <p:cNvSpPr>
            <a:spLocks noChangeShapeType="1"/>
          </p:cNvSpPr>
          <p:nvPr/>
        </p:nvSpPr>
        <p:spPr bwMode="auto">
          <a:xfrm>
            <a:off x="2438400" y="19050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6" name="Line 14"/>
          <p:cNvSpPr>
            <a:spLocks noChangeShapeType="1"/>
          </p:cNvSpPr>
          <p:nvPr/>
        </p:nvSpPr>
        <p:spPr bwMode="auto">
          <a:xfrm flipV="1">
            <a:off x="2743200" y="1752600"/>
            <a:ext cx="76200" cy="228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7" name="Line 15"/>
          <p:cNvSpPr>
            <a:spLocks noChangeShapeType="1"/>
          </p:cNvSpPr>
          <p:nvPr/>
        </p:nvSpPr>
        <p:spPr bwMode="auto">
          <a:xfrm>
            <a:off x="2819400" y="1752600"/>
            <a:ext cx="3810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8" name="Line 16"/>
          <p:cNvSpPr>
            <a:spLocks noChangeShapeType="1"/>
          </p:cNvSpPr>
          <p:nvPr/>
        </p:nvSpPr>
        <p:spPr bwMode="auto">
          <a:xfrm flipV="1">
            <a:off x="3200400" y="17526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9" name="Line 17"/>
          <p:cNvSpPr>
            <a:spLocks noChangeShapeType="1"/>
          </p:cNvSpPr>
          <p:nvPr/>
        </p:nvSpPr>
        <p:spPr bwMode="auto">
          <a:xfrm>
            <a:off x="3276600" y="1752600"/>
            <a:ext cx="381000" cy="228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0" name="Line 18"/>
          <p:cNvSpPr>
            <a:spLocks noChangeShapeType="1"/>
          </p:cNvSpPr>
          <p:nvPr/>
        </p:nvSpPr>
        <p:spPr bwMode="auto">
          <a:xfrm flipV="1">
            <a:off x="3657600" y="18288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1" name="Line 19"/>
          <p:cNvSpPr>
            <a:spLocks noChangeShapeType="1"/>
          </p:cNvSpPr>
          <p:nvPr/>
        </p:nvSpPr>
        <p:spPr bwMode="auto">
          <a:xfrm>
            <a:off x="3733800" y="1828800"/>
            <a:ext cx="381000" cy="381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2" name="Line 20"/>
          <p:cNvSpPr>
            <a:spLocks noChangeShapeType="1"/>
          </p:cNvSpPr>
          <p:nvPr/>
        </p:nvSpPr>
        <p:spPr bwMode="auto">
          <a:xfrm flipV="1">
            <a:off x="4114800" y="20574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3" name="Line 21"/>
          <p:cNvSpPr>
            <a:spLocks noChangeShapeType="1"/>
          </p:cNvSpPr>
          <p:nvPr/>
        </p:nvSpPr>
        <p:spPr bwMode="auto">
          <a:xfrm>
            <a:off x="4191000" y="2057400"/>
            <a:ext cx="3810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4" name="Line 22"/>
          <p:cNvSpPr>
            <a:spLocks noChangeShapeType="1"/>
          </p:cNvSpPr>
          <p:nvPr/>
        </p:nvSpPr>
        <p:spPr bwMode="auto">
          <a:xfrm flipV="1">
            <a:off x="4572000" y="2438400"/>
            <a:ext cx="762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5" name="Line 23"/>
          <p:cNvSpPr>
            <a:spLocks noChangeShapeType="1"/>
          </p:cNvSpPr>
          <p:nvPr/>
        </p:nvSpPr>
        <p:spPr bwMode="auto">
          <a:xfrm>
            <a:off x="4648200" y="2438400"/>
            <a:ext cx="3810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6" name="Line 24"/>
          <p:cNvSpPr>
            <a:spLocks noChangeShapeType="1"/>
          </p:cNvSpPr>
          <p:nvPr/>
        </p:nvSpPr>
        <p:spPr bwMode="auto">
          <a:xfrm flipV="1">
            <a:off x="5029200" y="27432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7" name="Line 25"/>
          <p:cNvSpPr>
            <a:spLocks noChangeShapeType="1"/>
          </p:cNvSpPr>
          <p:nvPr/>
        </p:nvSpPr>
        <p:spPr bwMode="auto">
          <a:xfrm>
            <a:off x="5105400" y="2743200"/>
            <a:ext cx="3810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8" name="Line 26"/>
          <p:cNvSpPr>
            <a:spLocks noChangeShapeType="1"/>
          </p:cNvSpPr>
          <p:nvPr/>
        </p:nvSpPr>
        <p:spPr bwMode="auto">
          <a:xfrm flipV="1">
            <a:off x="5486400" y="30480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9" name="Line 27"/>
          <p:cNvSpPr>
            <a:spLocks noChangeShapeType="1"/>
          </p:cNvSpPr>
          <p:nvPr/>
        </p:nvSpPr>
        <p:spPr bwMode="auto">
          <a:xfrm>
            <a:off x="5562600" y="3048000"/>
            <a:ext cx="304800" cy="3048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0" name="Line 28"/>
          <p:cNvSpPr>
            <a:spLocks noChangeShapeType="1"/>
          </p:cNvSpPr>
          <p:nvPr/>
        </p:nvSpPr>
        <p:spPr bwMode="auto">
          <a:xfrm flipV="1">
            <a:off x="5867400" y="3200400"/>
            <a:ext cx="1524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1" name="Line 29"/>
          <p:cNvSpPr>
            <a:spLocks noChangeShapeType="1"/>
          </p:cNvSpPr>
          <p:nvPr/>
        </p:nvSpPr>
        <p:spPr bwMode="auto">
          <a:xfrm>
            <a:off x="6019800" y="3200400"/>
            <a:ext cx="3048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2" name="Line 30"/>
          <p:cNvSpPr>
            <a:spLocks noChangeShapeType="1"/>
          </p:cNvSpPr>
          <p:nvPr/>
        </p:nvSpPr>
        <p:spPr bwMode="auto">
          <a:xfrm flipV="1">
            <a:off x="6324600" y="3200400"/>
            <a:ext cx="1524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3" name="Line 31"/>
          <p:cNvSpPr>
            <a:spLocks noChangeShapeType="1"/>
          </p:cNvSpPr>
          <p:nvPr/>
        </p:nvSpPr>
        <p:spPr bwMode="auto">
          <a:xfrm>
            <a:off x="6477000" y="32004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4" name="Line 32"/>
          <p:cNvSpPr>
            <a:spLocks noChangeShapeType="1"/>
          </p:cNvSpPr>
          <p:nvPr/>
        </p:nvSpPr>
        <p:spPr bwMode="auto">
          <a:xfrm flipV="1">
            <a:off x="6781800" y="31242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5" name="Line 33"/>
          <p:cNvSpPr>
            <a:spLocks noChangeShapeType="1"/>
          </p:cNvSpPr>
          <p:nvPr/>
        </p:nvSpPr>
        <p:spPr bwMode="auto">
          <a:xfrm>
            <a:off x="6858000" y="3124200"/>
            <a:ext cx="3810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6" name="Line 34"/>
          <p:cNvSpPr>
            <a:spLocks noChangeShapeType="1"/>
          </p:cNvSpPr>
          <p:nvPr/>
        </p:nvSpPr>
        <p:spPr bwMode="auto">
          <a:xfrm flipV="1">
            <a:off x="7239000" y="3048000"/>
            <a:ext cx="1524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7" name="Line 35"/>
          <p:cNvSpPr>
            <a:spLocks noChangeShapeType="1"/>
          </p:cNvSpPr>
          <p:nvPr/>
        </p:nvSpPr>
        <p:spPr bwMode="auto">
          <a:xfrm>
            <a:off x="7391400" y="30480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8" name="Line 36"/>
          <p:cNvSpPr>
            <a:spLocks noChangeShapeType="1"/>
          </p:cNvSpPr>
          <p:nvPr/>
        </p:nvSpPr>
        <p:spPr bwMode="auto">
          <a:xfrm flipV="1">
            <a:off x="7696200" y="2895600"/>
            <a:ext cx="152400" cy="228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9" name="Line 37"/>
          <p:cNvSpPr>
            <a:spLocks noChangeShapeType="1"/>
          </p:cNvSpPr>
          <p:nvPr/>
        </p:nvSpPr>
        <p:spPr bwMode="auto">
          <a:xfrm>
            <a:off x="7848600" y="2895600"/>
            <a:ext cx="2286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387" name="Object 38"/>
          <p:cNvGraphicFramePr>
            <a:graphicFrameLocks noChangeAspect="1"/>
          </p:cNvGraphicFramePr>
          <p:nvPr/>
        </p:nvGraphicFramePr>
        <p:xfrm>
          <a:off x="381000" y="3200400"/>
          <a:ext cx="8382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2" name="公式" r:id="rId6" imgW="304560" imgH="228600" progId="Equation.3">
                  <p:embed/>
                </p:oleObj>
              </mc:Choice>
              <mc:Fallback>
                <p:oleObj name="公式" r:id="rId6" imgW="304560" imgH="228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200400"/>
                        <a:ext cx="8382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51" name="Object 39"/>
          <p:cNvGraphicFramePr>
            <a:graphicFrameLocks noChangeAspect="1"/>
          </p:cNvGraphicFramePr>
          <p:nvPr/>
        </p:nvGraphicFramePr>
        <p:xfrm>
          <a:off x="304800" y="1676400"/>
          <a:ext cx="9794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3" name="公式" r:id="rId8" imgW="355320" imgH="215640" progId="Equation.3">
                  <p:embed/>
                </p:oleObj>
              </mc:Choice>
              <mc:Fallback>
                <p:oleObj name="公式" r:id="rId8" imgW="355320" imgH="21564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76400"/>
                        <a:ext cx="9794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28" name="Line 40"/>
          <p:cNvSpPr>
            <a:spLocks noChangeShapeType="1"/>
          </p:cNvSpPr>
          <p:nvPr/>
        </p:nvSpPr>
        <p:spPr bwMode="auto">
          <a:xfrm>
            <a:off x="1219200" y="3505200"/>
            <a:ext cx="1066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389" name="Object 41"/>
          <p:cNvGraphicFramePr>
            <a:graphicFrameLocks noChangeAspect="1"/>
          </p:cNvGraphicFramePr>
          <p:nvPr/>
        </p:nvGraphicFramePr>
        <p:xfrm>
          <a:off x="8521700" y="3962400"/>
          <a:ext cx="2413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4" name="公式" r:id="rId10" imgW="88560" imgH="152280" progId="Equation.3">
                  <p:embed/>
                </p:oleObj>
              </mc:Choice>
              <mc:Fallback>
                <p:oleObj name="公式" r:id="rId10" imgW="88560" imgH="15228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1700" y="3962400"/>
                        <a:ext cx="2413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54" name="Line 42"/>
          <p:cNvSpPr>
            <a:spLocks noChangeShapeType="1"/>
          </p:cNvSpPr>
          <p:nvPr/>
        </p:nvSpPr>
        <p:spPr bwMode="auto">
          <a:xfrm>
            <a:off x="1219200" y="1981200"/>
            <a:ext cx="114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55" name="Line 43"/>
          <p:cNvSpPr>
            <a:spLocks noChangeShapeType="1"/>
          </p:cNvSpPr>
          <p:nvPr/>
        </p:nvSpPr>
        <p:spPr bwMode="auto">
          <a:xfrm>
            <a:off x="3733800" y="1828800"/>
            <a:ext cx="0" cy="2057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56" name="Line 44"/>
          <p:cNvSpPr>
            <a:spLocks noChangeShapeType="1"/>
          </p:cNvSpPr>
          <p:nvPr/>
        </p:nvSpPr>
        <p:spPr bwMode="auto">
          <a:xfrm>
            <a:off x="3733800" y="1828800"/>
            <a:ext cx="3505200" cy="12954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57" name="Line 45"/>
          <p:cNvSpPr>
            <a:spLocks noChangeShapeType="1"/>
          </p:cNvSpPr>
          <p:nvPr/>
        </p:nvSpPr>
        <p:spPr bwMode="auto">
          <a:xfrm>
            <a:off x="7239000" y="3124200"/>
            <a:ext cx="0" cy="762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48558" name="Object 46"/>
          <p:cNvGraphicFramePr>
            <a:graphicFrameLocks noChangeAspect="1"/>
          </p:cNvGraphicFramePr>
          <p:nvPr/>
        </p:nvGraphicFramePr>
        <p:xfrm>
          <a:off x="3581400" y="3810000"/>
          <a:ext cx="385763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5" name="公式" r:id="rId12" imgW="139680" imgH="228600" progId="Equation.3">
                  <p:embed/>
                </p:oleObj>
              </mc:Choice>
              <mc:Fallback>
                <p:oleObj name="公式" r:id="rId12" imgW="139680" imgH="228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10000"/>
                        <a:ext cx="385763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59" name="Object 47"/>
          <p:cNvGraphicFramePr>
            <a:graphicFrameLocks noChangeAspect="1"/>
          </p:cNvGraphicFramePr>
          <p:nvPr/>
        </p:nvGraphicFramePr>
        <p:xfrm>
          <a:off x="7043738" y="3810000"/>
          <a:ext cx="34766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6" name="公式" r:id="rId14" imgW="126720" imgH="215640" progId="Equation.3">
                  <p:embed/>
                </p:oleObj>
              </mc:Choice>
              <mc:Fallback>
                <p:oleObj name="公式" r:id="rId14" imgW="126720" imgH="21564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3738" y="3810000"/>
                        <a:ext cx="347662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20" grpId="0" animBg="1"/>
      <p:bldP spid="448521" grpId="0" animBg="1"/>
      <p:bldP spid="448522" grpId="0" animBg="1"/>
      <p:bldP spid="448523" grpId="0" animBg="1"/>
      <p:bldP spid="448524" grpId="0" animBg="1"/>
      <p:bldP spid="448525" grpId="0" animBg="1"/>
      <p:bldP spid="448526" grpId="0" animBg="1"/>
      <p:bldP spid="448527" grpId="0" animBg="1"/>
      <p:bldP spid="448528" grpId="0" animBg="1"/>
      <p:bldP spid="448529" grpId="0" animBg="1"/>
      <p:bldP spid="448530" grpId="0" animBg="1"/>
      <p:bldP spid="448531" grpId="0" animBg="1"/>
      <p:bldP spid="448532" grpId="0" animBg="1"/>
      <p:bldP spid="448533" grpId="0" animBg="1"/>
      <p:bldP spid="448534" grpId="0" animBg="1"/>
      <p:bldP spid="448535" grpId="0" animBg="1"/>
      <p:bldP spid="448536" grpId="0" animBg="1"/>
      <p:bldP spid="448537" grpId="0" animBg="1"/>
      <p:bldP spid="448538" grpId="0" animBg="1"/>
      <p:bldP spid="448539" grpId="0" animBg="1"/>
      <p:bldP spid="448540" grpId="0" animBg="1"/>
      <p:bldP spid="448541" grpId="0" animBg="1"/>
      <p:bldP spid="448542" grpId="0" animBg="1"/>
      <p:bldP spid="448543" grpId="0" animBg="1"/>
      <p:bldP spid="448544" grpId="0" animBg="1"/>
      <p:bldP spid="448545" grpId="0" animBg="1"/>
      <p:bldP spid="448546" grpId="0" animBg="1"/>
      <p:bldP spid="448547" grpId="0" animBg="1"/>
      <p:bldP spid="448548" grpId="0" animBg="1"/>
      <p:bldP spid="448549" grpId="0" animBg="1"/>
      <p:bldP spid="448554" grpId="0" animBg="1"/>
      <p:bldP spid="448555" grpId="0" animBg="1"/>
      <p:bldP spid="448556" grpId="0" animBg="1"/>
      <p:bldP spid="4485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F15BE4-498D-42B0-84F3-154605370C36}" type="slidenum">
              <a:rPr lang="zh-CN" altLang="en-US" b="0">
                <a:latin typeface="Arial" panose="020B0604020202020204" pitchFamily="34" charset="0"/>
              </a:rPr>
              <a:pPr eaLnBrk="1" hangingPunct="1"/>
              <a:t>31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8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44813"/>
            <a:ext cx="4800600" cy="64135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SSB</a:t>
            </a:r>
            <a:r>
              <a:rPr lang="zh-CN" altLang="en-US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的解调原理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740775" cy="3090863"/>
          </a:xfrm>
        </p:spPr>
        <p:txBody>
          <a:bodyPr/>
          <a:lstStyle/>
          <a:p>
            <a:pPr eaLnBrk="1" hangingPunct="1"/>
            <a:r>
              <a:rPr lang="en-US" altLang="zh-CN" sz="2800" b="1" smtClean="0">
                <a:latin typeface="Times New Roman" panose="02020603050405020304" pitchFamily="18" charset="0"/>
              </a:rPr>
              <a:t>SSB </a:t>
            </a:r>
            <a:r>
              <a:rPr lang="zh-CN" altLang="en-US" sz="2800" b="1" smtClean="0">
                <a:latin typeface="Times New Roman" panose="02020603050405020304" pitchFamily="18" charset="0"/>
              </a:rPr>
              <a:t>信号包络不反映原调制信号规律，不能用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latin typeface="Times New Roman" panose="02020603050405020304" pitchFamily="18" charset="0"/>
              </a:rPr>
              <a:t>   包络检波解调。</a:t>
            </a:r>
          </a:p>
          <a:p>
            <a:pPr eaLnBrk="1" hangingPunct="1"/>
            <a:r>
              <a:rPr lang="zh-CN" altLang="en-US" sz="2800" b="1" smtClean="0">
                <a:latin typeface="Times New Roman" panose="02020603050405020304" pitchFamily="18" charset="0"/>
              </a:rPr>
              <a:t>同步检波原理	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</a:t>
            </a:r>
            <a:r>
              <a:rPr lang="zh-CN" altLang="en-US" sz="2800" b="1" smtClean="0">
                <a:latin typeface="Times New Roman" panose="02020603050405020304" pitchFamily="18" charset="0"/>
              </a:rPr>
              <a:t>电路模型与频谱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smtClean="0">
                <a:latin typeface="Times New Roman" panose="02020603050405020304" pitchFamily="18" charset="0"/>
              </a:rPr>
              <a:t>    SSB</a:t>
            </a:r>
            <a:r>
              <a:rPr lang="zh-CN" altLang="en-US" sz="2800" b="1" smtClean="0">
                <a:latin typeface="Times New Roman" panose="02020603050405020304" pitchFamily="18" charset="0"/>
              </a:rPr>
              <a:t>信号为单音调制：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975225" y="2884488"/>
            <a:ext cx="3917950" cy="1984375"/>
            <a:chOff x="3024" y="1525"/>
            <a:chExt cx="2468" cy="1250"/>
          </a:xfrm>
        </p:grpSpPr>
        <p:sp>
          <p:nvSpPr>
            <p:cNvPr id="18447" name="Line 4"/>
            <p:cNvSpPr>
              <a:spLocks noChangeShapeType="1"/>
            </p:cNvSpPr>
            <p:nvPr/>
          </p:nvSpPr>
          <p:spPr bwMode="auto">
            <a:xfrm>
              <a:off x="4876" y="195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8" name="Rectangle 5"/>
            <p:cNvSpPr>
              <a:spLocks noChangeArrowheads="1"/>
            </p:cNvSpPr>
            <p:nvPr/>
          </p:nvSpPr>
          <p:spPr bwMode="auto">
            <a:xfrm>
              <a:off x="4272" y="1717"/>
              <a:ext cx="649" cy="507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>
                  <a:solidFill>
                    <a:srgbClr val="0C0C16"/>
                  </a:solidFill>
                </a:rPr>
                <a:t>低通</a:t>
              </a:r>
            </a:p>
            <a:p>
              <a:pPr eaLnBrk="1" hangingPunct="1"/>
              <a:r>
                <a:rPr kumimoji="1" lang="zh-CN" altLang="en-US" sz="2400">
                  <a:solidFill>
                    <a:srgbClr val="0C0C16"/>
                  </a:solidFill>
                </a:rPr>
                <a:t>滤波器</a:t>
              </a:r>
            </a:p>
          </p:txBody>
        </p:sp>
        <p:sp>
          <p:nvSpPr>
            <p:cNvPr id="18449" name="AutoShape 6"/>
            <p:cNvSpPr>
              <a:spLocks noChangeArrowheads="1"/>
            </p:cNvSpPr>
            <p:nvPr/>
          </p:nvSpPr>
          <p:spPr bwMode="auto">
            <a:xfrm>
              <a:off x="3456" y="1765"/>
              <a:ext cx="384" cy="384"/>
            </a:xfrm>
            <a:prstGeom prst="flowChartSummingJunction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50" name="Line 7"/>
            <p:cNvSpPr>
              <a:spLocks noChangeShapeType="1"/>
            </p:cNvSpPr>
            <p:nvPr/>
          </p:nvSpPr>
          <p:spPr bwMode="auto">
            <a:xfrm>
              <a:off x="3120" y="1957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1" name="Line 8"/>
            <p:cNvSpPr>
              <a:spLocks noChangeShapeType="1"/>
            </p:cNvSpPr>
            <p:nvPr/>
          </p:nvSpPr>
          <p:spPr bwMode="auto">
            <a:xfrm>
              <a:off x="3840" y="1957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2" name="Line 9"/>
            <p:cNvSpPr>
              <a:spLocks noChangeShapeType="1"/>
            </p:cNvSpPr>
            <p:nvPr/>
          </p:nvSpPr>
          <p:spPr bwMode="auto">
            <a:xfrm flipV="1">
              <a:off x="3648" y="2149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8437" name="Object 10"/>
            <p:cNvGraphicFramePr>
              <a:graphicFrameLocks noChangeAspect="1"/>
            </p:cNvGraphicFramePr>
            <p:nvPr/>
          </p:nvGraphicFramePr>
          <p:xfrm>
            <a:off x="3408" y="2437"/>
            <a:ext cx="556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4" name="Equation" r:id="rId3" imgW="355320" imgH="215640" progId="Equation.3">
                    <p:embed/>
                  </p:oleObj>
                </mc:Choice>
                <mc:Fallback>
                  <p:oleObj name="Equation" r:id="rId3" imgW="355320" imgH="2156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3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437"/>
                          <a:ext cx="556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8" name="Object 11"/>
            <p:cNvGraphicFramePr>
              <a:graphicFrameLocks noChangeAspect="1"/>
            </p:cNvGraphicFramePr>
            <p:nvPr/>
          </p:nvGraphicFramePr>
          <p:xfrm>
            <a:off x="3024" y="1525"/>
            <a:ext cx="467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5" name="Equation" r:id="rId5" imgW="317160" imgH="228600" progId="Equation.3">
                    <p:embed/>
                  </p:oleObj>
                </mc:Choice>
                <mc:Fallback>
                  <p:oleObj name="Equation" r:id="rId5" imgW="317160" imgH="228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5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525"/>
                          <a:ext cx="467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9" name="Object 12"/>
            <p:cNvGraphicFramePr>
              <a:graphicFrameLocks noChangeAspect="1"/>
            </p:cNvGraphicFramePr>
            <p:nvPr/>
          </p:nvGraphicFramePr>
          <p:xfrm>
            <a:off x="4992" y="1573"/>
            <a:ext cx="500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6" name="Equation" r:id="rId7" imgW="342720" imgH="215640" progId="Equation.3">
                    <p:embed/>
                  </p:oleObj>
                </mc:Choice>
                <mc:Fallback>
                  <p:oleObj name="Equation" r:id="rId7" imgW="342720" imgH="21564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573"/>
                          <a:ext cx="500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0" name="Object 13"/>
            <p:cNvGraphicFramePr>
              <a:graphicFrameLocks noChangeAspect="1"/>
            </p:cNvGraphicFramePr>
            <p:nvPr/>
          </p:nvGraphicFramePr>
          <p:xfrm>
            <a:off x="3840" y="1525"/>
            <a:ext cx="425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7" name="Equation" r:id="rId9" imgW="291960" imgH="215640" progId="Equation.3">
                    <p:embed/>
                  </p:oleObj>
                </mc:Choice>
                <mc:Fallback>
                  <p:oleObj name="Equation" r:id="rId9" imgW="291960" imgH="21564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38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525"/>
                          <a:ext cx="425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0574" name="Object 14"/>
          <p:cNvGraphicFramePr>
            <a:graphicFrameLocks noChangeAspect="1"/>
          </p:cNvGraphicFramePr>
          <p:nvPr/>
        </p:nvGraphicFramePr>
        <p:xfrm>
          <a:off x="533400" y="3644900"/>
          <a:ext cx="42418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8" name="Equation" r:id="rId11" imgW="1815840" imgH="228600" progId="Equation.3">
                  <p:embed/>
                </p:oleObj>
              </mc:Choice>
              <mc:Fallback>
                <p:oleObj name="Equation" r:id="rId11" imgW="181584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6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44900"/>
                        <a:ext cx="42418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75" name="Object 15"/>
          <p:cNvGraphicFramePr>
            <a:graphicFrameLocks noChangeAspect="1"/>
          </p:cNvGraphicFramePr>
          <p:nvPr/>
        </p:nvGraphicFramePr>
        <p:xfrm>
          <a:off x="609600" y="5084763"/>
          <a:ext cx="3505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9" name="Equation" r:id="rId13" imgW="1536480" imgH="228600" progId="Equation.3">
                  <p:embed/>
                </p:oleObj>
              </mc:Choice>
              <mc:Fallback>
                <p:oleObj name="Equation" r:id="rId13" imgW="153648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084763"/>
                        <a:ext cx="3505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76" name="Object 16"/>
          <p:cNvGraphicFramePr>
            <a:graphicFrameLocks noChangeAspect="1"/>
          </p:cNvGraphicFramePr>
          <p:nvPr/>
        </p:nvGraphicFramePr>
        <p:xfrm>
          <a:off x="4489450" y="5734050"/>
          <a:ext cx="28194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10" name="Equation" r:id="rId15" imgW="1041120" imgH="228600" progId="Equation.3">
                  <p:embed/>
                </p:oleObj>
              </mc:Choice>
              <mc:Fallback>
                <p:oleObj name="Equation" r:id="rId15" imgW="104112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5734050"/>
                        <a:ext cx="281940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78" name="Text Box 18"/>
          <p:cNvSpPr txBox="1">
            <a:spLocks noChangeArrowheads="1"/>
          </p:cNvSpPr>
          <p:nvPr/>
        </p:nvSpPr>
        <p:spPr bwMode="auto">
          <a:xfrm>
            <a:off x="827088" y="5805488"/>
            <a:ext cx="3844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恢复或产生的载频为： </a:t>
            </a:r>
          </a:p>
        </p:txBody>
      </p:sp>
      <p:sp>
        <p:nvSpPr>
          <p:cNvPr id="450579" name="Text Box 19"/>
          <p:cNvSpPr txBox="1">
            <a:spLocks noChangeArrowheads="1"/>
          </p:cNvSpPr>
          <p:nvPr/>
        </p:nvSpPr>
        <p:spPr bwMode="auto">
          <a:xfrm>
            <a:off x="539750" y="4365625"/>
            <a:ext cx="304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同步检波时要求：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63" grpId="0" build="p"/>
      <p:bldP spid="450578" grpId="0"/>
      <p:bldP spid="4505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2A7C6A8-3EE8-47F9-8CAE-88BFF0E0476D}" type="slidenum">
              <a:rPr lang="zh-CN" altLang="en-US" b="0">
                <a:latin typeface="Arial" panose="020B0604020202020204" pitchFamily="34" charset="0"/>
              </a:rPr>
              <a:pPr eaLnBrk="1" hangingPunct="1"/>
              <a:t>32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0038" y="304800"/>
            <a:ext cx="4056062" cy="5318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◆ </a:t>
            </a:r>
            <a:r>
              <a:rPr lang="zh-CN" altLang="en-US" sz="2800" b="1" smtClean="0"/>
              <a:t>同频检波输出为：</a:t>
            </a:r>
            <a:endParaRPr lang="zh-CN" altLang="en-US" sz="2800" b="1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451587" name="Object 3"/>
          <p:cNvGraphicFramePr>
            <a:graphicFrameLocks noChangeAspect="1"/>
          </p:cNvGraphicFramePr>
          <p:nvPr/>
        </p:nvGraphicFramePr>
        <p:xfrm>
          <a:off x="596900" y="950913"/>
          <a:ext cx="75755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" name="Equation" r:id="rId3" imgW="3111480" imgH="634680" progId="Equation.3">
                  <p:embed/>
                </p:oleObj>
              </mc:Choice>
              <mc:Fallback>
                <p:oleObj name="Equation" r:id="rId3" imgW="3111480" imgH="634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950913"/>
                        <a:ext cx="7575550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588" name="Object 4"/>
          <p:cNvGraphicFramePr>
            <a:graphicFrameLocks noChangeAspect="1"/>
          </p:cNvGraphicFramePr>
          <p:nvPr/>
        </p:nvGraphicFramePr>
        <p:xfrm>
          <a:off x="582613" y="3230563"/>
          <a:ext cx="70135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1" name="Equation" r:id="rId5" imgW="2590560" imgH="393480" progId="Equation.3">
                  <p:embed/>
                </p:oleObj>
              </mc:Choice>
              <mc:Fallback>
                <p:oleObj name="Equation" r:id="rId5" imgW="259056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3230563"/>
                        <a:ext cx="70135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89" name="Text Box 5"/>
          <p:cNvSpPr txBox="1">
            <a:spLocks noChangeArrowheads="1"/>
          </p:cNvSpPr>
          <p:nvPr/>
        </p:nvSpPr>
        <p:spPr bwMode="auto">
          <a:xfrm>
            <a:off x="465138" y="2622550"/>
            <a:ext cx="6843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>
                <a:solidFill>
                  <a:srgbClr val="FF6600"/>
                </a:solidFill>
              </a:rPr>
              <a:t>◆ </a:t>
            </a:r>
            <a:r>
              <a:rPr lang="zh-CN" altLang="en-US" sz="2800"/>
              <a:t>由低通滤波器后得解调输出：</a:t>
            </a:r>
          </a:p>
        </p:txBody>
      </p:sp>
      <p:sp>
        <p:nvSpPr>
          <p:cNvPr id="451590" name="Text Box 6"/>
          <p:cNvSpPr txBox="1">
            <a:spLocks noChangeArrowheads="1"/>
          </p:cNvSpPr>
          <p:nvPr/>
        </p:nvSpPr>
        <p:spPr bwMode="auto">
          <a:xfrm>
            <a:off x="485775" y="4221163"/>
            <a:ext cx="84074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特点</a:t>
            </a:r>
          </a:p>
          <a:p>
            <a:pPr algn="l" eaLnBrk="1" hangingPunct="1"/>
            <a:r>
              <a:rPr lang="zh-CN" altLang="en-US" sz="2800">
                <a:solidFill>
                  <a:srgbClr val="FF6600"/>
                </a:solidFill>
              </a:rPr>
              <a:t>◆ </a:t>
            </a:r>
            <a:r>
              <a:rPr lang="en-US" altLang="zh-CN" sz="2800"/>
              <a:t>SSB</a:t>
            </a:r>
            <a:r>
              <a:rPr lang="zh-CN" altLang="en-US" sz="2800"/>
              <a:t>解调仍是一种频谱搬移。　</a:t>
            </a:r>
          </a:p>
          <a:p>
            <a:pPr algn="l" eaLnBrk="1" hangingPunct="1"/>
            <a:r>
              <a:rPr lang="zh-CN" altLang="en-US" sz="2800">
                <a:solidFill>
                  <a:srgbClr val="FF6600"/>
                </a:solidFill>
              </a:rPr>
              <a:t>◆ </a:t>
            </a:r>
            <a:r>
              <a:rPr lang="zh-CN" altLang="en-US" sz="2800"/>
              <a:t>解调模型仍是相乘电路＋低通滤波器。</a:t>
            </a:r>
          </a:p>
          <a:p>
            <a:pPr algn="l" eaLnBrk="1" hangingPunct="1"/>
            <a:r>
              <a:rPr lang="zh-CN" altLang="en-US" sz="2800">
                <a:solidFill>
                  <a:srgbClr val="FF6600"/>
                </a:solidFill>
              </a:rPr>
              <a:t>◆ </a:t>
            </a:r>
            <a:r>
              <a:rPr lang="en-US" altLang="zh-CN" sz="2800"/>
              <a:t>SSB</a:t>
            </a:r>
            <a:r>
              <a:rPr lang="zh-CN" altLang="en-US" sz="2800"/>
              <a:t>解调时，接收载频必须与发射载频同频同相，</a:t>
            </a:r>
          </a:p>
          <a:p>
            <a:pPr algn="l" eaLnBrk="1" hangingPunct="1"/>
            <a:r>
              <a:rPr lang="zh-CN" altLang="en-US" sz="2800"/>
              <a:t>     否则会失真。</a:t>
            </a: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6" grpId="0" build="p"/>
      <p:bldP spid="451589" grpId="0"/>
      <p:bldP spid="45159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4972347-2780-41B3-B453-11363F82F0E1}" type="slidenum">
              <a:rPr lang="zh-CN" altLang="en-US" b="0">
                <a:latin typeface="Arial" panose="020B0604020202020204" pitchFamily="34" charset="0"/>
              </a:rPr>
              <a:pPr eaLnBrk="1" hangingPunct="1"/>
              <a:t>33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22539" name="Rectangle 2"/>
          <p:cNvSpPr>
            <a:spLocks noGrp="1" noChangeArrowheads="1"/>
          </p:cNvSpPr>
          <p:nvPr>
            <p:ph type="title"/>
          </p:nvPr>
        </p:nvSpPr>
        <p:spPr>
          <a:xfrm>
            <a:off x="997202" y="-27384"/>
            <a:ext cx="6285996" cy="898632"/>
          </a:xfrm>
        </p:spPr>
        <p:txBody>
          <a:bodyPr/>
          <a:lstStyle/>
          <a:p>
            <a:pPr eaLnBrk="1" hangingPunct="1"/>
            <a:r>
              <a:rPr lang="en-US" altLang="en-US" sz="40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FM和PM调制的基本概念</a:t>
            </a:r>
            <a:endParaRPr lang="zh-CN" altLang="en-US" sz="40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779838" y="3352800"/>
            <a:ext cx="51133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>
                <a:ea typeface="黑体" panose="02010609060101010101" pitchFamily="49" charset="-122"/>
              </a:rPr>
              <a:t> </a:t>
            </a:r>
            <a:r>
              <a:rPr kumimoji="1"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瞬时角频率</a:t>
            </a:r>
            <a:r>
              <a:rPr kumimoji="1" lang="zh-CN" altLang="en-US" sz="2400">
                <a:ea typeface="黑体" panose="02010609060101010101" pitchFamily="49" charset="-122"/>
              </a:rPr>
              <a:t>        </a:t>
            </a:r>
            <a:r>
              <a:rPr kumimoji="1" lang="en-US" altLang="zh-CN" sz="2400">
                <a:ea typeface="黑体" panose="02010609060101010101" pitchFamily="49" charset="-122"/>
              </a:rPr>
              <a:t>: </a:t>
            </a:r>
            <a:r>
              <a:rPr kumimoji="1" lang="zh-CN" altLang="en-US" sz="2400">
                <a:ea typeface="黑体" panose="02010609060101010101" pitchFamily="49" charset="-122"/>
              </a:rPr>
              <a:t>称在某一时刻的角频率为该时刻的瞬时角频率。 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5580063" y="3352800"/>
          <a:ext cx="68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0" name="公式" r:id="rId3" imgW="304560" imgH="203040" progId="Equation.3">
                  <p:embed/>
                </p:oleObj>
              </mc:Choice>
              <mc:Fallback>
                <p:oleObj name="公式" r:id="rId3" imgW="3045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352800"/>
                        <a:ext cx="685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948488" y="5229225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1" name="公式" r:id="rId5" imgW="164880" imgH="228600" progId="Equation.3">
                  <p:embed/>
                </p:oleObj>
              </mc:Choice>
              <mc:Fallback>
                <p:oleObj name="公式" r:id="rId5" imgW="1648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229225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1077913" y="5607050"/>
          <a:ext cx="1981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2" name="公式" r:id="rId7" imgW="812520" imgH="393480" progId="Equation.3">
                  <p:embed/>
                </p:oleObj>
              </mc:Choice>
              <mc:Fallback>
                <p:oleObj name="公式" r:id="rId7" imgW="81252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607050"/>
                        <a:ext cx="19812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4140200" y="1600200"/>
          <a:ext cx="33480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3" name="公式" r:id="rId9" imgW="1155600" imgH="228600" progId="Equation.3">
                  <p:embed/>
                </p:oleObj>
              </mc:Choice>
              <mc:Fallback>
                <p:oleObj name="公式" r:id="rId9" imgW="11556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1600200"/>
                        <a:ext cx="3348038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1331913" y="2205038"/>
          <a:ext cx="19812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4" name="公式" r:id="rId11" imgW="888840" imgH="228600" progId="Equation.3">
                  <p:embed/>
                </p:oleObj>
              </mc:Choice>
              <mc:Fallback>
                <p:oleObj name="公式" r:id="rId11" imgW="88884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205038"/>
                        <a:ext cx="198120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3779838" y="4191000"/>
            <a:ext cx="44735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/>
              <a:t> </a:t>
            </a:r>
            <a:r>
              <a:rPr kumimoji="1"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瞬时相位</a:t>
            </a:r>
            <a:r>
              <a:rPr kumimoji="1" lang="zh-CN" altLang="en-US" sz="2400">
                <a:ea typeface="黑体" panose="02010609060101010101" pitchFamily="49" charset="-122"/>
              </a:rPr>
              <a:t>        </a:t>
            </a:r>
            <a:r>
              <a:rPr kumimoji="1" lang="en-US" altLang="zh-CN" sz="2400">
                <a:ea typeface="黑体" panose="02010609060101010101" pitchFamily="49" charset="-122"/>
              </a:rPr>
              <a:t>:</a:t>
            </a:r>
            <a:r>
              <a:rPr kumimoji="1" lang="zh-CN" altLang="en-US" sz="2400">
                <a:ea typeface="黑体" panose="02010609060101010101" pitchFamily="49" charset="-122"/>
              </a:rPr>
              <a:t>称在某一时刻</a:t>
            </a:r>
          </a:p>
          <a:p>
            <a:pPr algn="l" eaLnBrk="1" hangingPunct="1"/>
            <a:r>
              <a:rPr kumimoji="1" lang="zh-CN" altLang="en-US" sz="2400">
                <a:ea typeface="黑体" panose="02010609060101010101" pitchFamily="49" charset="-122"/>
              </a:rPr>
              <a:t>的全相角为该时刻的瞬时相位。</a:t>
            </a: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/>
        </p:nvGraphicFramePr>
        <p:xfrm>
          <a:off x="5292725" y="4191000"/>
          <a:ext cx="6572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5" name="公式" r:id="rId13" imgW="279360" imgH="203040" progId="Equation.3">
                  <p:embed/>
                </p:oleObj>
              </mc:Choice>
              <mc:Fallback>
                <p:oleObj name="公式" r:id="rId13" imgW="27936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191000"/>
                        <a:ext cx="6572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3779838" y="5229225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zh-CN" sz="2400">
                <a:ea typeface="黑体" panose="02010609060101010101" pitchFamily="49" charset="-122"/>
              </a:rPr>
              <a:t> </a:t>
            </a:r>
            <a:r>
              <a:rPr kumimoji="1" lang="en-US" altLang="zh-CN" sz="2400">
                <a:ea typeface="黑体" panose="02010609060101010101" pitchFamily="49" charset="-122"/>
              </a:rPr>
              <a:t>t = 0 </a:t>
            </a:r>
            <a:r>
              <a:rPr kumimoji="1" lang="zh-CN" altLang="en-US" sz="2400">
                <a:ea typeface="黑体" panose="02010609060101010101" pitchFamily="49" charset="-122"/>
              </a:rPr>
              <a:t>时的初始相位为</a:t>
            </a:r>
            <a:r>
              <a:rPr kumimoji="1" lang="zh-CN" altLang="en-US" sz="2400" b="0"/>
              <a:t> </a:t>
            </a:r>
          </a:p>
        </p:txBody>
      </p:sp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3962400" y="5740400"/>
          <a:ext cx="50292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6" name="公式" r:id="rId15" imgW="1790640" imgH="279360" progId="Equation.3">
                  <p:embed/>
                </p:oleObj>
              </mc:Choice>
              <mc:Fallback>
                <p:oleObj name="公式" r:id="rId15" imgW="1790640" imgH="2793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40400"/>
                        <a:ext cx="50292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99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68313" y="2208213"/>
            <a:ext cx="7843837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400">
                <a:ea typeface="黑体" panose="02010609060101010101" pitchFamily="49" charset="-122"/>
              </a:rPr>
              <a:t>其中，           　          称为该余弦信号的</a:t>
            </a:r>
            <a:r>
              <a:rPr kumimoji="1"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全相角</a:t>
            </a:r>
            <a:r>
              <a:rPr kumimoji="1" lang="zh-CN" altLang="en-US" sz="2400">
                <a:ea typeface="黑体" panose="02010609060101010101" pitchFamily="49" charset="-122"/>
              </a:rPr>
              <a:t>。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zh-CN" altLang="en-US" sz="2400">
                <a:ea typeface="黑体" panose="02010609060101010101" pitchFamily="49" charset="-122"/>
              </a:rPr>
              <a:t>（角频率是常数）可以用旋转矢量在横轴上的投影表示。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304800" y="1676400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>
                <a:ea typeface="黑体" panose="02010609060101010101" pitchFamily="49" charset="-122"/>
              </a:rPr>
              <a:t>一个余弦信号可以表示为：</a:t>
            </a:r>
          </a:p>
        </p:txBody>
      </p:sp>
      <p:graphicFrame>
        <p:nvGraphicFramePr>
          <p:cNvPr id="22" name="Object 11"/>
          <p:cNvGraphicFramePr>
            <a:graphicFrameLocks noChangeAspect="1"/>
          </p:cNvGraphicFramePr>
          <p:nvPr/>
        </p:nvGraphicFramePr>
        <p:xfrm>
          <a:off x="304800" y="3413125"/>
          <a:ext cx="3429000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7" name="Document" r:id="rId17" imgW="5049000" imgH="3283560" progId="Word.Document.8">
                  <p:embed/>
                </p:oleObj>
              </mc:Choice>
              <mc:Fallback>
                <p:oleObj name="Document" r:id="rId17" imgW="5049000" imgH="328356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413125"/>
                        <a:ext cx="3429000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5" name="Rectangle 16"/>
          <p:cNvSpPr>
            <a:spLocks noChangeArrowheads="1"/>
          </p:cNvSpPr>
          <p:nvPr/>
        </p:nvSpPr>
        <p:spPr bwMode="auto">
          <a:xfrm>
            <a:off x="533400" y="1016000"/>
            <a:ext cx="3487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>
                <a:solidFill>
                  <a:schemeClr val="tx2"/>
                </a:solidFill>
              </a:rPr>
              <a:t> </a:t>
            </a:r>
            <a:r>
              <a:rPr kumimoji="1" lang="zh-CN" altLang="en-US" sz="2800">
                <a:solidFill>
                  <a:schemeClr val="tx2"/>
                </a:solidFill>
                <a:ea typeface="黑体" panose="02010609060101010101" pitchFamily="49" charset="-122"/>
              </a:rPr>
              <a:t>瞬时频率和瞬时相位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8" grpId="0"/>
      <p:bldP spid="20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DA06B97-42DB-4C41-8B35-59EF719CCE84}" type="slidenum">
              <a:rPr lang="zh-CN" altLang="en-US" b="0">
                <a:latin typeface="Arial" panose="020B0604020202020204" pitchFamily="34" charset="0"/>
              </a:rPr>
              <a:pPr eaLnBrk="1" hangingPunct="1"/>
              <a:t>34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381000"/>
            <a:ext cx="8610600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zh-CN" altLang="en-US" sz="2800" kern="0" dirty="0">
                <a:ea typeface="+mn-ea"/>
              </a:rPr>
              <a:t>在频率调制时，是使</a:t>
            </a:r>
            <a:r>
              <a:rPr lang="zh-CN" altLang="en-US" sz="2800" kern="0" dirty="0">
                <a:solidFill>
                  <a:srgbClr val="0000FF"/>
                </a:solidFill>
                <a:ea typeface="+mn-ea"/>
              </a:rPr>
              <a:t>余弦信号的瞬时角频率与</a:t>
            </a: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zh-CN" altLang="en-US" sz="2800" kern="0" dirty="0">
                <a:solidFill>
                  <a:srgbClr val="0000FF"/>
                </a:solidFill>
                <a:ea typeface="+mn-ea"/>
              </a:rPr>
              <a:t>    调制信号成线性关系变化</a:t>
            </a:r>
            <a:r>
              <a:rPr lang="zh-CN" altLang="en-US" sz="2800" kern="0" dirty="0">
                <a:ea typeface="+mn-ea"/>
              </a:rPr>
              <a:t>，而初始相位不变。</a:t>
            </a: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2800" kern="0" dirty="0">
              <a:ea typeface="+mn-ea"/>
            </a:endParaRP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altLang="zh-CN" sz="2800" kern="0" dirty="0">
                <a:solidFill>
                  <a:srgbClr val="FF0000"/>
                </a:solidFill>
                <a:ea typeface="+mn-ea"/>
              </a:rPr>
              <a:t>FM</a:t>
            </a:r>
            <a:r>
              <a:rPr lang="zh-CN" altLang="en-US" sz="2800" kern="0" dirty="0">
                <a:solidFill>
                  <a:srgbClr val="FF0000"/>
                </a:solidFill>
                <a:ea typeface="+mn-ea"/>
              </a:rPr>
              <a:t>波和</a:t>
            </a:r>
            <a:r>
              <a:rPr lang="en-US" altLang="zh-CN" sz="2800" kern="0" dirty="0">
                <a:solidFill>
                  <a:srgbClr val="FF0000"/>
                </a:solidFill>
                <a:ea typeface="+mn-ea"/>
              </a:rPr>
              <a:t>PM</a:t>
            </a:r>
            <a:r>
              <a:rPr lang="zh-CN" altLang="en-US" sz="2800" kern="0" dirty="0">
                <a:solidFill>
                  <a:srgbClr val="FF0000"/>
                </a:solidFill>
                <a:ea typeface="+mn-ea"/>
              </a:rPr>
              <a:t>波的表达式</a:t>
            </a: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altLang="zh-CN" sz="2800" kern="0" dirty="0">
                <a:ea typeface="+mn-ea"/>
              </a:rPr>
              <a:t>FM：</a:t>
            </a:r>
            <a:r>
              <a:rPr lang="zh-CN" altLang="en-US" sz="2800" kern="0" dirty="0">
                <a:ea typeface="+mn-ea"/>
              </a:rPr>
              <a:t>用基带调制信号改变载波角频率</a:t>
            </a: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zh-CN" altLang="en-US" sz="2800" kern="0" dirty="0">
                <a:ea typeface="+mn-ea"/>
              </a:rPr>
              <a:t>载波瞬时角频率为：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3924300" y="2492375"/>
          <a:ext cx="324008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0" name="Equation" r:id="rId3" imgW="1206360" imgH="241200" progId="Equation.3">
                  <p:embed/>
                </p:oleObj>
              </mc:Choice>
              <mc:Fallback>
                <p:oleObj name="Equation" r:id="rId3" imgW="120636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492375"/>
                        <a:ext cx="3240088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827088" y="3716338"/>
          <a:ext cx="64008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1" name="Equation" r:id="rId5" imgW="2463480" imgH="330120" progId="Equation.3">
                  <p:embed/>
                </p:oleObj>
              </mc:Choice>
              <mc:Fallback>
                <p:oleObj name="Equation" r:id="rId5" imgW="2463480" imgH="3301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716338"/>
                        <a:ext cx="640080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864661"/>
              </p:ext>
            </p:extLst>
          </p:nvPr>
        </p:nvGraphicFramePr>
        <p:xfrm>
          <a:off x="1014413" y="5391150"/>
          <a:ext cx="7086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2" name="Equation" r:id="rId7" imgW="2755800" imgH="355320" progId="Equation.3">
                  <p:embed/>
                </p:oleObj>
              </mc:Choice>
              <mc:Fallback>
                <p:oleObj name="Equation" r:id="rId7" imgW="2755800" imgH="3553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5391150"/>
                        <a:ext cx="7086600" cy="9906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23850" y="3141663"/>
            <a:ext cx="3600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Tx/>
              <a:buBlip>
                <a:blip r:embed="rId9"/>
              </a:buBlip>
            </a:pPr>
            <a:r>
              <a:rPr lang="zh-CN" altLang="en-US" sz="2800"/>
              <a:t>已调瞬时相角：</a:t>
            </a:r>
            <a:endParaRPr lang="zh-CN" alt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58825" y="4854575"/>
            <a:ext cx="3884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/>
              <a:t>FM</a:t>
            </a:r>
            <a:r>
              <a:rPr lang="zh-CN" altLang="en-US" sz="2800"/>
              <a:t>已调波表达式：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68A6468-2ECF-4F79-BEC6-61A4115F0723}" type="slidenum">
              <a:rPr lang="zh-CN" altLang="en-US" b="0">
                <a:latin typeface="Arial" panose="020B0604020202020204" pitchFamily="34" charset="0"/>
              </a:rPr>
              <a:pPr eaLnBrk="1" hangingPunct="1"/>
              <a:t>35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8600" y="304800"/>
            <a:ext cx="7080250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>
                <a:ea typeface="+mn-ea"/>
              </a:rPr>
              <a:t>PM</a:t>
            </a:r>
            <a:r>
              <a:rPr lang="zh-CN" altLang="en-US" sz="2800" kern="0">
                <a:ea typeface="+mn-ea"/>
              </a:rPr>
              <a:t>波：用基带调制信号改变载波相角</a:t>
            </a:r>
            <a:endParaRPr lang="zh-CN" altLang="en-US" sz="2800" kern="0">
              <a:latin typeface="+mn-lt"/>
              <a:ea typeface="+mn-ea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2057400" y="838200"/>
          <a:ext cx="34385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44" name="Equation" r:id="rId3" imgW="1511280" imgH="241200" progId="Equation.3">
                  <p:embed/>
                </p:oleObj>
              </mc:Choice>
              <mc:Fallback>
                <p:oleObj name="Equation" r:id="rId3" imgW="151128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838200"/>
                        <a:ext cx="34385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609725" y="1900238"/>
          <a:ext cx="46180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45" name="Equation" r:id="rId5" imgW="2145960" imgH="241200" progId="Equation.3">
                  <p:embed/>
                </p:oleObj>
              </mc:Choice>
              <mc:Fallback>
                <p:oleObj name="Equation" r:id="rId5" imgW="214596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1900238"/>
                        <a:ext cx="461803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17488" y="1371600"/>
            <a:ext cx="349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</a:pPr>
            <a:r>
              <a:rPr kumimoji="1" lang="en-US" altLang="zh-CN" sz="2800" dirty="0" smtClean="0"/>
              <a:t>PM</a:t>
            </a:r>
            <a:r>
              <a:rPr kumimoji="1" lang="zh-CN" altLang="en-US" sz="2800" dirty="0"/>
              <a:t>已调波表达式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500194"/>
              </p:ext>
            </p:extLst>
          </p:nvPr>
        </p:nvGraphicFramePr>
        <p:xfrm>
          <a:off x="3263900" y="2385219"/>
          <a:ext cx="28194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46" name="Equation" r:id="rId7" imgW="1143000" imgH="228600" progId="Equation.3">
                  <p:embed/>
                </p:oleObj>
              </mc:Choice>
              <mc:Fallback>
                <p:oleObj name="Equation" r:id="rId7" imgW="11430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2385219"/>
                        <a:ext cx="2819400" cy="596900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2971800"/>
            <a:ext cx="3600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en-US" altLang="zh-CN" sz="2800"/>
              <a:t>FM</a:t>
            </a:r>
            <a:r>
              <a:rPr kumimoji="1" lang="zh-CN" altLang="en-US" sz="2800"/>
              <a:t>已调波表达式</a:t>
            </a: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875069"/>
              </p:ext>
            </p:extLst>
          </p:nvPr>
        </p:nvGraphicFramePr>
        <p:xfrm>
          <a:off x="914400" y="3506788"/>
          <a:ext cx="646747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47" name="Equation" r:id="rId9" imgW="2323800" imgH="241200" progId="Equation.3">
                  <p:embed/>
                </p:oleObj>
              </mc:Choice>
              <mc:Fallback>
                <p:oleObj name="Equation" r:id="rId9" imgW="232380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06788"/>
                        <a:ext cx="6467475" cy="6429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79388" y="4114800"/>
            <a:ext cx="34559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en-US" altLang="zh-CN" sz="2800"/>
              <a:t>PM</a:t>
            </a:r>
            <a:r>
              <a:rPr kumimoji="1" lang="zh-CN" altLang="en-US" sz="2800"/>
              <a:t>已调波表达式</a:t>
            </a: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037578"/>
              </p:ext>
            </p:extLst>
          </p:nvPr>
        </p:nvGraphicFramePr>
        <p:xfrm>
          <a:off x="1066800" y="4802188"/>
          <a:ext cx="653891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48" name="Equation" r:id="rId11" imgW="2349360" imgH="241200" progId="Equation.3">
                  <p:embed/>
                </p:oleObj>
              </mc:Choice>
              <mc:Fallback>
                <p:oleObj name="Equation" r:id="rId11" imgW="234936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802188"/>
                        <a:ext cx="6538913" cy="6429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252180"/>
              </p:ext>
            </p:extLst>
          </p:nvPr>
        </p:nvGraphicFramePr>
        <p:xfrm>
          <a:off x="381000" y="5486400"/>
          <a:ext cx="326866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49" name="Equation" r:id="rId13" imgW="1688760" imgH="419040" progId="Equation.3">
                  <p:embed/>
                </p:oleObj>
              </mc:Choice>
              <mc:Fallback>
                <p:oleObj name="Equation" r:id="rId13" imgW="168876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486400"/>
                        <a:ext cx="3268663" cy="97472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97021"/>
              </p:ext>
            </p:extLst>
          </p:nvPr>
        </p:nvGraphicFramePr>
        <p:xfrm>
          <a:off x="5334000" y="5715000"/>
          <a:ext cx="14986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50" name="Equation" r:id="rId15" imgW="774360" imgH="241200" progId="Equation.3">
                  <p:embed/>
                </p:oleObj>
              </mc:Choice>
              <mc:Fallback>
                <p:oleObj name="Equation" r:id="rId15" imgW="77436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715000"/>
                        <a:ext cx="1498600" cy="56197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3581400" y="5715000"/>
            <a:ext cx="1782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rgbClr val="FF0000"/>
                </a:solidFill>
              </a:rPr>
              <a:t>调频指数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6781800" y="5715000"/>
            <a:ext cx="1893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rgbClr val="FF0000"/>
                </a:solidFill>
              </a:rPr>
              <a:t>调相指数</a:t>
            </a: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224662" y="2424113"/>
            <a:ext cx="31226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60000"/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</a:rPr>
              <a:t>对于单音调制：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  <p:bldP spid="11" grpId="0"/>
      <p:bldP spid="13" grpId="0"/>
      <p:bldP spid="17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0BA141E-5944-4578-8F8F-84AD27AC8D7D}" type="slidenum">
              <a:rPr lang="zh-CN" altLang="en-US" b="0">
                <a:latin typeface="Arial" panose="020B0604020202020204" pitchFamily="34" charset="0"/>
              </a:rPr>
              <a:pPr eaLnBrk="1" hangingPunct="1"/>
              <a:t>36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25606" name="Rectangle 5"/>
          <p:cNvSpPr>
            <a:spLocks noGrp="1" noChangeArrowheads="1"/>
          </p:cNvSpPr>
          <p:nvPr>
            <p:ph type="title"/>
          </p:nvPr>
        </p:nvSpPr>
        <p:spPr>
          <a:xfrm>
            <a:off x="323528" y="212006"/>
            <a:ext cx="7543800" cy="7969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 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调频波和调相波的主要参数 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7" name="Rectangle 137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8" name="Rectangle 141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9" name="Rectangle 146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0" name="Rectangle 151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1" name="Rectangle 156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2" name="Rectangle 241"/>
          <p:cNvSpPr>
            <a:spLocks noChangeArrowheads="1"/>
          </p:cNvSpPr>
          <p:nvPr/>
        </p:nvSpPr>
        <p:spPr bwMode="auto">
          <a:xfrm>
            <a:off x="0" y="48783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kumimoji="1" lang="zh-CN" altLang="en-US" sz="2400" b="0"/>
          </a:p>
        </p:txBody>
      </p:sp>
      <p:graphicFrame>
        <p:nvGraphicFramePr>
          <p:cNvPr id="2560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04788" y="981075"/>
          <a:ext cx="8759825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3" name="文档" r:id="rId3" imgW="5419473" imgH="2142930" progId="Word.Document.8">
                  <p:embed/>
                </p:oleObj>
              </mc:Choice>
              <mc:Fallback>
                <p:oleObj name="文档" r:id="rId3" imgW="5419473" imgH="21429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981075"/>
                        <a:ext cx="8759825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3" name="Rectangle 247"/>
          <p:cNvSpPr>
            <a:spLocks noChangeArrowheads="1"/>
          </p:cNvSpPr>
          <p:nvPr/>
        </p:nvSpPr>
        <p:spPr bwMode="auto">
          <a:xfrm>
            <a:off x="395288" y="4292600"/>
            <a:ext cx="4572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/>
              <a:t>最大调制角频偏</a:t>
            </a:r>
          </a:p>
          <a:p>
            <a:pPr algn="l" eaLnBrk="1" hangingPunct="1"/>
            <a:endParaRPr lang="zh-CN" altLang="en-US" sz="3200"/>
          </a:p>
          <a:p>
            <a:pPr algn="l" eaLnBrk="1" hangingPunct="1"/>
            <a:r>
              <a:rPr lang="zh-CN" altLang="en-US" sz="3200"/>
              <a:t>　</a:t>
            </a:r>
            <a:r>
              <a:rPr lang="en-US" altLang="zh-CN" sz="3200"/>
              <a:t>FM</a:t>
            </a:r>
          </a:p>
          <a:p>
            <a:pPr algn="l" eaLnBrk="1" hangingPunct="1"/>
            <a:r>
              <a:rPr lang="en-US" altLang="zh-CN" sz="3200"/>
              <a:t>　PM</a:t>
            </a:r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1763713" y="5314950"/>
          <a:ext cx="17684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4" name="Equation" r:id="rId5" imgW="838080" imgH="241200" progId="Equation.3">
                  <p:embed/>
                </p:oleObj>
              </mc:Choice>
              <mc:Fallback>
                <p:oleObj name="Equation" r:id="rId5" imgW="83808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314950"/>
                        <a:ext cx="17684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763713" y="5819775"/>
          <a:ext cx="30543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5" name="Equation" r:id="rId7" imgW="1447560" imgH="241200" progId="Equation.3">
                  <p:embed/>
                </p:oleObj>
              </mc:Choice>
              <mc:Fallback>
                <p:oleObj name="Equation" r:id="rId7" imgW="14475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819775"/>
                        <a:ext cx="305435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890E63D-8915-4285-8232-59718565D22C}" type="slidenum">
              <a:rPr lang="zh-CN" altLang="en-US" b="0">
                <a:latin typeface="Arial" panose="020B0604020202020204" pitchFamily="34" charset="0"/>
              </a:rPr>
              <a:pPr eaLnBrk="1" hangingPunct="1"/>
              <a:t>37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304800"/>
            <a:ext cx="8686800" cy="640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800" kern="0">
                <a:ea typeface="+mn-ea"/>
              </a:rPr>
              <a:t>调角波的有效带宽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>
                <a:solidFill>
                  <a:srgbClr val="FF6600"/>
                </a:solidFill>
                <a:ea typeface="+mn-ea"/>
                <a:cs typeface="Times New Roman" pitchFamily="18" charset="0"/>
              </a:rPr>
              <a:t>◆</a:t>
            </a:r>
            <a:r>
              <a:rPr lang="zh-CN" altLang="en-US" sz="2800" kern="0">
                <a:ea typeface="+mn-ea"/>
              </a:rPr>
              <a:t>调角波的有效带宽</a:t>
            </a:r>
            <a:r>
              <a:rPr lang="en-US" altLang="zh-CN" sz="2800" kern="0">
                <a:ea typeface="+mn-ea"/>
              </a:rPr>
              <a:t>BW</a:t>
            </a:r>
            <a:r>
              <a:rPr lang="en-US" altLang="zh-CN" sz="2800" kern="0" baseline="-25000">
                <a:ea typeface="+mn-ea"/>
              </a:rPr>
              <a:t>CR</a:t>
            </a:r>
            <a:r>
              <a:rPr lang="zh-CN" altLang="en-US" sz="2800" kern="0">
                <a:ea typeface="+mn-ea"/>
              </a:rPr>
              <a:t>可用</a:t>
            </a:r>
            <a:r>
              <a:rPr lang="en-US" altLang="zh-CN" sz="2800" kern="0">
                <a:ea typeface="+mn-ea"/>
              </a:rPr>
              <a:t>FM</a:t>
            </a:r>
            <a:r>
              <a:rPr lang="zh-CN" altLang="en-US" sz="2800" kern="0">
                <a:ea typeface="+mn-ea"/>
              </a:rPr>
              <a:t>波各频谱分量平均值的98%所占据的频谱宽度来估算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zh-CN" altLang="en-US" sz="2800" kern="0"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>
                <a:ea typeface="+mn-ea"/>
              </a:rPr>
              <a:t>　　宽带调频：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zh-CN" altLang="en-US" sz="2800" kern="0"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>
                <a:ea typeface="+mn-ea"/>
              </a:rPr>
              <a:t>　　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>
                <a:ea typeface="+mn-ea"/>
              </a:rPr>
              <a:t>        窄带调频：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2117725" y="2997200"/>
          <a:ext cx="53340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0" name="Equation" r:id="rId3" imgW="2070000" imgH="241200" progId="Equation.3">
                  <p:embed/>
                </p:oleObj>
              </mc:Choice>
              <mc:Fallback>
                <p:oleObj name="Equation" r:id="rId3" imgW="207000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725" y="2997200"/>
                        <a:ext cx="53340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2095500" y="4487863"/>
          <a:ext cx="63642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1" name="Equation" r:id="rId5" imgW="2044440" imgH="241200" progId="Equation.3">
                  <p:embed/>
                </p:oleObj>
              </mc:Choice>
              <mc:Fallback>
                <p:oleObj name="Equation" r:id="rId5" imgW="204444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4487863"/>
                        <a:ext cx="6364288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2171700" y="5445125"/>
          <a:ext cx="56403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2" name="Equation" r:id="rId7" imgW="1942920" imgH="241200" progId="Equation.3">
                  <p:embed/>
                </p:oleObj>
              </mc:Choice>
              <mc:Fallback>
                <p:oleObj name="Equation" r:id="rId7" imgW="194292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445125"/>
                        <a:ext cx="56403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调幅调频的频谱图</a:t>
            </a:r>
            <a:endParaRPr lang="zh-CN" altLang="en-US" sz="4000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38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792"/>
            <a:ext cx="4956671" cy="48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22875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本章要点</a:t>
            </a:r>
            <a:endParaRPr lang="zh-CN" altLang="en-US" smtClean="0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 smtClean="0"/>
              <a:t>调幅、调频、调相的概念，主要参数的计算。</a:t>
            </a:r>
            <a:endParaRPr lang="en-US" altLang="zh-CN" b="1" dirty="0" smtClean="0"/>
          </a:p>
          <a:p>
            <a:pPr eaLnBrk="1" hangingPunct="1"/>
            <a:r>
              <a:rPr lang="zh-CN" altLang="en-US" b="1" dirty="0" smtClean="0"/>
              <a:t>普通调幅信号与双边带、单边带调幅信号的特点。</a:t>
            </a:r>
            <a:endParaRPr lang="en-US" altLang="zh-CN" b="1" dirty="0" smtClean="0"/>
          </a:p>
          <a:p>
            <a:pPr eaLnBrk="1" hangingPunct="1"/>
            <a:r>
              <a:rPr lang="zh-CN" altLang="en-US" b="1" dirty="0" smtClean="0"/>
              <a:t>常见的调幅信号的调制与解调系统的原理以及应用。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188640"/>
            <a:ext cx="5338936" cy="858490"/>
          </a:xfrm>
        </p:spPr>
        <p:txBody>
          <a:bodyPr/>
          <a:lstStyle/>
          <a:p>
            <a:pPr algn="ctr" eaLnBrk="1" hangingPunct="1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为什么需要调制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7828" y="1412776"/>
            <a:ext cx="7702624" cy="4572000"/>
          </a:xfrm>
        </p:spPr>
        <p:txBody>
          <a:bodyPr/>
          <a:lstStyle/>
          <a:p>
            <a:pPr algn="just">
              <a:lnSpc>
                <a:spcPts val="4800"/>
              </a:lnSpc>
              <a:buSzPct val="100000"/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基带信号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一般不适合直接传输,需要将其移至适合在传输媒介传输和频带范围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4800"/>
              </a:lnSpc>
              <a:buSzPct val="100000"/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提高频率利用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效率；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4800"/>
              </a:lnSpc>
              <a:buSzPct val="100000"/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利用较高的频带传输信号可有效降低接收和发送天线的尺寸(如语音信号不加以调制, 其最小波长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=20kHz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时)为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km)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4800"/>
              </a:lnSpc>
              <a:buSzPct val="100000"/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可让多个使用者同时复用一个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频段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6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5</a:t>
            </a:fld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509954" y="336684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调制的基本概念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2847" y="2996952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V(t)=A(t)cos[2</a:t>
            </a:r>
            <a:r>
              <a:rPr lang="el-GR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f(t)+</a:t>
            </a:r>
            <a:r>
              <a:rPr lang="el-GR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(t)]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584" y="1412776"/>
            <a:ext cx="6048672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2800" dirty="0" smtClean="0"/>
              <a:t>模拟调制：</a:t>
            </a:r>
            <a:r>
              <a:rPr lang="en-US" altLang="zh-CN" sz="2800" dirty="0" smtClean="0"/>
              <a:t>AM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FM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PM</a:t>
            </a:r>
          </a:p>
          <a:p>
            <a:pPr algn="l">
              <a:lnSpc>
                <a:spcPts val="5000"/>
              </a:lnSpc>
            </a:pPr>
            <a:r>
              <a:rPr lang="zh-CN" altLang="en-US" sz="2800" dirty="0" smtClean="0"/>
              <a:t>数字调制：</a:t>
            </a:r>
            <a:r>
              <a:rPr lang="en-US" altLang="zh-CN" sz="2800" dirty="0" smtClean="0"/>
              <a:t>ASK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FSK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PSK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1691680" y="4487840"/>
            <a:ext cx="115212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AM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ASK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42883" y="4523753"/>
            <a:ext cx="115212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FM</a:t>
            </a: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FSK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8144" y="4487840"/>
            <a:ext cx="115212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PM</a:t>
            </a: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PSK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V="1">
            <a:off x="2411760" y="3429000"/>
            <a:ext cx="1296144" cy="11521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 flipV="1">
            <a:off x="4572000" y="3429000"/>
            <a:ext cx="523011" cy="12961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>
            <a:stCxn id="9" idx="0"/>
          </p:cNvCxnSpPr>
          <p:nvPr/>
        </p:nvCxnSpPr>
        <p:spPr bwMode="auto">
          <a:xfrm flipH="1" flipV="1">
            <a:off x="5959107" y="3462835"/>
            <a:ext cx="485101" cy="10250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662157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20688"/>
            <a:ext cx="7161766" cy="525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380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24744"/>
            <a:ext cx="7992888" cy="5544616"/>
          </a:xfrm>
        </p:spPr>
        <p:txBody>
          <a:bodyPr/>
          <a:lstStyle/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</a:t>
            </a:r>
          </a:p>
          <a:p>
            <a:pPr marL="609600" indent="-609600"/>
            <a:endParaRPr lang="en-US" altLang="zh-CN" dirty="0">
              <a:ea typeface="宋体" panose="02010600030101010101" pitchFamily="2" charset="-122"/>
            </a:endParaRPr>
          </a:p>
          <a:p>
            <a:pPr marL="609600" indent="-609600"/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FM</a:t>
            </a:r>
          </a:p>
          <a:p>
            <a:pPr marL="609600" indent="-609600"/>
            <a:endParaRPr lang="en-US" altLang="zh-CN" dirty="0">
              <a:ea typeface="宋体" panose="02010600030101010101" pitchFamily="2" charset="-122"/>
            </a:endParaRPr>
          </a:p>
          <a:p>
            <a:pPr marL="609600" indent="-609600"/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PM</a:t>
            </a:r>
            <a:r>
              <a:rPr lang="en-US" altLang="zh-CN" dirty="0" smtClean="0">
                <a:ea typeface="宋体" panose="02010600030101010101" pitchFamily="2" charset="-122"/>
              </a:rPr>
              <a:t>      </a:t>
            </a:r>
            <a:r>
              <a:rPr lang="zh-CN" altLang="en-US" sz="2400" b="1" dirty="0" smtClean="0">
                <a:ea typeface="宋体" panose="02010600030101010101" pitchFamily="2" charset="-122"/>
              </a:rPr>
              <a:t>其实</a:t>
            </a:r>
            <a:r>
              <a:rPr lang="zh-CN" altLang="en-US" sz="2400" b="1" dirty="0">
                <a:ea typeface="宋体" panose="02010600030101010101" pitchFamily="2" charset="-122"/>
              </a:rPr>
              <a:t>也是频率调制,只是调制时对频率的</a:t>
            </a:r>
            <a:r>
              <a:rPr lang="zh-CN" altLang="en-US" sz="2400" b="1" dirty="0" smtClean="0">
                <a:ea typeface="宋体" panose="02010600030101010101" pitchFamily="2" charset="-122"/>
              </a:rPr>
              <a:t>控制精度</a:t>
            </a:r>
            <a:endParaRPr lang="en-US" altLang="zh-CN" sz="2400" b="1" dirty="0" smtClean="0">
              <a:ea typeface="宋体" panose="02010600030101010101" pitchFamily="2" charset="-122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sz="2400" b="1" dirty="0">
                <a:ea typeface="宋体" panose="02010600030101010101" pitchFamily="2" charset="-122"/>
              </a:rPr>
              <a:t> </a:t>
            </a:r>
            <a:r>
              <a:rPr lang="en-US" altLang="zh-CN" sz="2400" b="1" dirty="0" smtClean="0">
                <a:ea typeface="宋体" panose="02010600030101010101" pitchFamily="2" charset="-122"/>
              </a:rPr>
              <a:t>              </a:t>
            </a:r>
            <a:r>
              <a:rPr lang="zh-CN" altLang="en-US" sz="2400" b="1" dirty="0" smtClean="0">
                <a:ea typeface="宋体" panose="02010600030101010101" pitchFamily="2" charset="-122"/>
              </a:rPr>
              <a:t>更</a:t>
            </a:r>
            <a:r>
              <a:rPr lang="zh-CN" altLang="en-US" sz="2400" b="1" dirty="0">
                <a:ea typeface="宋体" panose="02010600030101010101" pitchFamily="2" charset="-122"/>
              </a:rPr>
              <a:t>高,调制电路也较为</a:t>
            </a:r>
            <a:r>
              <a:rPr lang="zh-CN" altLang="en-US" sz="2400" b="1" dirty="0" smtClean="0">
                <a:ea typeface="宋体" panose="02010600030101010101" pitchFamily="2" charset="-122"/>
              </a:rPr>
              <a:t>复杂</a:t>
            </a:r>
            <a:r>
              <a:rPr lang="zh-CN" altLang="en-US" sz="2400" b="1" dirty="0">
                <a:ea typeface="宋体" panose="02010600030101010101" pitchFamily="2" charset="-122"/>
              </a:rPr>
              <a:t>。</a:t>
            </a:r>
          </a:p>
          <a:p>
            <a:pPr marL="609600" indent="-609600"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19460" name="Picture 4" descr="D:\General Information\TRAINING\RF Technology\RF Basic\mod_50_rfca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8888"/>
            <a:ext cx="5105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TEMP\fm_5_rfcafegi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92" y="3356992"/>
            <a:ext cx="5181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347864" y="229987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模拟调制</a:t>
            </a:r>
          </a:p>
        </p:txBody>
      </p:sp>
    </p:spTree>
    <p:extLst>
      <p:ext uri="{BB962C8B-B14F-4D97-AF65-F5344CB8AC3E}">
        <p14:creationId xmlns:p14="http://schemas.microsoft.com/office/powerpoint/2010/main" val="65587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数字调制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ASK</a:t>
            </a:r>
          </a:p>
          <a:p>
            <a:pPr marL="609600" indent="-609600">
              <a:buFontTx/>
              <a:buAutoNum type="arabicPeriod"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FSK</a:t>
            </a:r>
          </a:p>
          <a:p>
            <a:pPr marL="609600" indent="-609600">
              <a:buFontTx/>
              <a:buAutoNum type="arabicPeriod"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PSK</a:t>
            </a:r>
          </a:p>
          <a:p>
            <a:pPr marL="0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2284256" y="2764192"/>
            <a:ext cx="5334000" cy="762000"/>
            <a:chOff x="1392" y="1142"/>
            <a:chExt cx="3360" cy="480"/>
          </a:xfrm>
        </p:grpSpPr>
        <p:sp>
          <p:nvSpPr>
            <p:cNvPr id="23557" name="Line 5"/>
            <p:cNvSpPr>
              <a:spLocks noChangeShapeType="1"/>
            </p:cNvSpPr>
            <p:nvPr/>
          </p:nvSpPr>
          <p:spPr bwMode="auto">
            <a:xfrm>
              <a:off x="1392" y="1142"/>
              <a:ext cx="1008" cy="1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8" name="Freeform 6"/>
            <p:cNvSpPr>
              <a:spLocks/>
            </p:cNvSpPr>
            <p:nvPr/>
          </p:nvSpPr>
          <p:spPr bwMode="auto">
            <a:xfrm>
              <a:off x="1542" y="1155"/>
              <a:ext cx="76" cy="239"/>
            </a:xfrm>
            <a:custGeom>
              <a:avLst/>
              <a:gdLst>
                <a:gd name="T0" fmla="*/ 0 w 76"/>
                <a:gd name="T1" fmla="*/ 362 h 362"/>
                <a:gd name="T2" fmla="*/ 47 w 76"/>
                <a:gd name="T3" fmla="*/ 54 h 362"/>
                <a:gd name="T4" fmla="*/ 50 w 76"/>
                <a:gd name="T5" fmla="*/ 38 h 362"/>
                <a:gd name="T6" fmla="*/ 52 w 76"/>
                <a:gd name="T7" fmla="*/ 25 h 362"/>
                <a:gd name="T8" fmla="*/ 56 w 76"/>
                <a:gd name="T9" fmla="*/ 15 h 362"/>
                <a:gd name="T10" fmla="*/ 65 w 76"/>
                <a:gd name="T11" fmla="*/ 6 h 362"/>
                <a:gd name="T12" fmla="*/ 76 w 76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62">
                  <a:moveTo>
                    <a:pt x="0" y="362"/>
                  </a:moveTo>
                  <a:lnTo>
                    <a:pt x="47" y="54"/>
                  </a:lnTo>
                  <a:lnTo>
                    <a:pt x="50" y="38"/>
                  </a:lnTo>
                  <a:lnTo>
                    <a:pt x="52" y="25"/>
                  </a:lnTo>
                  <a:lnTo>
                    <a:pt x="56" y="15"/>
                  </a:lnTo>
                  <a:lnTo>
                    <a:pt x="65" y="6"/>
                  </a:lnTo>
                  <a:lnTo>
                    <a:pt x="76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9" name="Freeform 7"/>
            <p:cNvSpPr>
              <a:spLocks/>
            </p:cNvSpPr>
            <p:nvPr/>
          </p:nvSpPr>
          <p:spPr bwMode="auto">
            <a:xfrm>
              <a:off x="1619" y="1153"/>
              <a:ext cx="300" cy="46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0" name="Freeform 8"/>
            <p:cNvSpPr>
              <a:spLocks/>
            </p:cNvSpPr>
            <p:nvPr/>
          </p:nvSpPr>
          <p:spPr bwMode="auto">
            <a:xfrm>
              <a:off x="1920" y="1142"/>
              <a:ext cx="290" cy="46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61" name="Group 9"/>
            <p:cNvGrpSpPr>
              <a:grpSpLocks/>
            </p:cNvGrpSpPr>
            <p:nvPr/>
          </p:nvGrpSpPr>
          <p:grpSpPr bwMode="auto">
            <a:xfrm>
              <a:off x="3936" y="1142"/>
              <a:ext cx="803" cy="469"/>
              <a:chOff x="3742" y="1067"/>
              <a:chExt cx="803" cy="708"/>
            </a:xfrm>
          </p:grpSpPr>
          <p:sp>
            <p:nvSpPr>
              <p:cNvPr id="23562" name="Freeform 10"/>
              <p:cNvSpPr>
                <a:spLocks/>
              </p:cNvSpPr>
              <p:nvPr/>
            </p:nvSpPr>
            <p:spPr bwMode="auto">
              <a:xfrm>
                <a:off x="3742" y="1067"/>
                <a:ext cx="302" cy="708"/>
              </a:xfrm>
              <a:custGeom>
                <a:avLst/>
                <a:gdLst>
                  <a:gd name="T0" fmla="*/ 0 w 302"/>
                  <a:gd name="T1" fmla="*/ 0 h 708"/>
                  <a:gd name="T2" fmla="*/ 17 w 302"/>
                  <a:gd name="T3" fmla="*/ 4 h 708"/>
                  <a:gd name="T4" fmla="*/ 29 w 302"/>
                  <a:gd name="T5" fmla="*/ 16 h 708"/>
                  <a:gd name="T6" fmla="*/ 33 w 302"/>
                  <a:gd name="T7" fmla="*/ 33 h 708"/>
                  <a:gd name="T8" fmla="*/ 37 w 302"/>
                  <a:gd name="T9" fmla="*/ 59 h 708"/>
                  <a:gd name="T10" fmla="*/ 103 w 302"/>
                  <a:gd name="T11" fmla="*/ 651 h 708"/>
                  <a:gd name="T12" fmla="*/ 108 w 302"/>
                  <a:gd name="T13" fmla="*/ 684 h 708"/>
                  <a:gd name="T14" fmla="*/ 114 w 302"/>
                  <a:gd name="T15" fmla="*/ 694 h 708"/>
                  <a:gd name="T16" fmla="*/ 126 w 302"/>
                  <a:gd name="T17" fmla="*/ 704 h 708"/>
                  <a:gd name="T18" fmla="*/ 137 w 302"/>
                  <a:gd name="T19" fmla="*/ 708 h 708"/>
                  <a:gd name="T20" fmla="*/ 152 w 302"/>
                  <a:gd name="T21" fmla="*/ 700 h 708"/>
                  <a:gd name="T22" fmla="*/ 161 w 302"/>
                  <a:gd name="T23" fmla="*/ 684 h 708"/>
                  <a:gd name="T24" fmla="*/ 273 w 302"/>
                  <a:gd name="T25" fmla="*/ 55 h 708"/>
                  <a:gd name="T26" fmla="*/ 275 w 302"/>
                  <a:gd name="T27" fmla="*/ 39 h 708"/>
                  <a:gd name="T28" fmla="*/ 278 w 302"/>
                  <a:gd name="T29" fmla="*/ 25 h 708"/>
                  <a:gd name="T30" fmla="*/ 281 w 302"/>
                  <a:gd name="T31" fmla="*/ 15 h 708"/>
                  <a:gd name="T32" fmla="*/ 290 w 302"/>
                  <a:gd name="T33" fmla="*/ 4 h 708"/>
                  <a:gd name="T34" fmla="*/ 302 w 302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2" h="708">
                    <a:moveTo>
                      <a:pt x="0" y="0"/>
                    </a:moveTo>
                    <a:lnTo>
                      <a:pt x="17" y="4"/>
                    </a:lnTo>
                    <a:lnTo>
                      <a:pt x="29" y="16"/>
                    </a:lnTo>
                    <a:lnTo>
                      <a:pt x="33" y="33"/>
                    </a:lnTo>
                    <a:lnTo>
                      <a:pt x="37" y="59"/>
                    </a:lnTo>
                    <a:lnTo>
                      <a:pt x="103" y="651"/>
                    </a:lnTo>
                    <a:lnTo>
                      <a:pt x="108" y="684"/>
                    </a:lnTo>
                    <a:lnTo>
                      <a:pt x="114" y="694"/>
                    </a:lnTo>
                    <a:lnTo>
                      <a:pt x="126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4"/>
                    </a:lnTo>
                    <a:lnTo>
                      <a:pt x="273" y="55"/>
                    </a:lnTo>
                    <a:lnTo>
                      <a:pt x="275" y="39"/>
                    </a:lnTo>
                    <a:lnTo>
                      <a:pt x="278" y="25"/>
                    </a:lnTo>
                    <a:lnTo>
                      <a:pt x="281" y="15"/>
                    </a:lnTo>
                    <a:lnTo>
                      <a:pt x="290" y="4"/>
                    </a:lnTo>
                    <a:lnTo>
                      <a:pt x="302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3" name="Freeform 11"/>
              <p:cNvSpPr>
                <a:spLocks/>
              </p:cNvSpPr>
              <p:nvPr/>
            </p:nvSpPr>
            <p:spPr bwMode="auto">
              <a:xfrm>
                <a:off x="4050" y="1068"/>
                <a:ext cx="292" cy="707"/>
              </a:xfrm>
              <a:custGeom>
                <a:avLst/>
                <a:gdLst>
                  <a:gd name="T0" fmla="*/ 0 w 292"/>
                  <a:gd name="T1" fmla="*/ 3 h 707"/>
                  <a:gd name="T2" fmla="*/ 9 w 292"/>
                  <a:gd name="T3" fmla="*/ 5 h 707"/>
                  <a:gd name="T4" fmla="*/ 20 w 292"/>
                  <a:gd name="T5" fmla="*/ 18 h 707"/>
                  <a:gd name="T6" fmla="*/ 23 w 292"/>
                  <a:gd name="T7" fmla="*/ 32 h 707"/>
                  <a:gd name="T8" fmla="*/ 27 w 292"/>
                  <a:gd name="T9" fmla="*/ 58 h 707"/>
                  <a:gd name="T10" fmla="*/ 92 w 292"/>
                  <a:gd name="T11" fmla="*/ 650 h 707"/>
                  <a:gd name="T12" fmla="*/ 98 w 292"/>
                  <a:gd name="T13" fmla="*/ 683 h 707"/>
                  <a:gd name="T14" fmla="*/ 104 w 292"/>
                  <a:gd name="T15" fmla="*/ 693 h 707"/>
                  <a:gd name="T16" fmla="*/ 116 w 292"/>
                  <a:gd name="T17" fmla="*/ 703 h 707"/>
                  <a:gd name="T18" fmla="*/ 127 w 292"/>
                  <a:gd name="T19" fmla="*/ 707 h 707"/>
                  <a:gd name="T20" fmla="*/ 142 w 292"/>
                  <a:gd name="T21" fmla="*/ 699 h 707"/>
                  <a:gd name="T22" fmla="*/ 151 w 292"/>
                  <a:gd name="T23" fmla="*/ 683 h 707"/>
                  <a:gd name="T24" fmla="*/ 262 w 292"/>
                  <a:gd name="T25" fmla="*/ 54 h 707"/>
                  <a:gd name="T26" fmla="*/ 265 w 292"/>
                  <a:gd name="T27" fmla="*/ 38 h 707"/>
                  <a:gd name="T28" fmla="*/ 268 w 292"/>
                  <a:gd name="T29" fmla="*/ 24 h 707"/>
                  <a:gd name="T30" fmla="*/ 271 w 292"/>
                  <a:gd name="T31" fmla="*/ 14 h 707"/>
                  <a:gd name="T32" fmla="*/ 280 w 292"/>
                  <a:gd name="T33" fmla="*/ 5 h 707"/>
                  <a:gd name="T34" fmla="*/ 292 w 292"/>
                  <a:gd name="T35" fmla="*/ 0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2" h="707">
                    <a:moveTo>
                      <a:pt x="0" y="3"/>
                    </a:moveTo>
                    <a:lnTo>
                      <a:pt x="9" y="5"/>
                    </a:lnTo>
                    <a:lnTo>
                      <a:pt x="20" y="18"/>
                    </a:lnTo>
                    <a:lnTo>
                      <a:pt x="23" y="32"/>
                    </a:lnTo>
                    <a:lnTo>
                      <a:pt x="27" y="58"/>
                    </a:lnTo>
                    <a:lnTo>
                      <a:pt x="92" y="650"/>
                    </a:lnTo>
                    <a:lnTo>
                      <a:pt x="98" y="683"/>
                    </a:lnTo>
                    <a:lnTo>
                      <a:pt x="104" y="693"/>
                    </a:lnTo>
                    <a:lnTo>
                      <a:pt x="116" y="703"/>
                    </a:lnTo>
                    <a:lnTo>
                      <a:pt x="127" y="707"/>
                    </a:lnTo>
                    <a:lnTo>
                      <a:pt x="142" y="699"/>
                    </a:lnTo>
                    <a:lnTo>
                      <a:pt x="151" y="683"/>
                    </a:lnTo>
                    <a:lnTo>
                      <a:pt x="262" y="54"/>
                    </a:lnTo>
                    <a:lnTo>
                      <a:pt x="265" y="38"/>
                    </a:lnTo>
                    <a:lnTo>
                      <a:pt x="268" y="24"/>
                    </a:lnTo>
                    <a:lnTo>
                      <a:pt x="271" y="14"/>
                    </a:lnTo>
                    <a:lnTo>
                      <a:pt x="280" y="5"/>
                    </a:lnTo>
                    <a:lnTo>
                      <a:pt x="292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4" name="Freeform 12"/>
              <p:cNvSpPr>
                <a:spLocks/>
              </p:cNvSpPr>
              <p:nvPr/>
            </p:nvSpPr>
            <p:spPr bwMode="auto">
              <a:xfrm>
                <a:off x="4342" y="1067"/>
                <a:ext cx="203" cy="708"/>
              </a:xfrm>
              <a:custGeom>
                <a:avLst/>
                <a:gdLst>
                  <a:gd name="T0" fmla="*/ 0 w 203"/>
                  <a:gd name="T1" fmla="*/ 0 h 708"/>
                  <a:gd name="T2" fmla="*/ 17 w 203"/>
                  <a:gd name="T3" fmla="*/ 4 h 708"/>
                  <a:gd name="T4" fmla="*/ 29 w 203"/>
                  <a:gd name="T5" fmla="*/ 16 h 708"/>
                  <a:gd name="T6" fmla="*/ 33 w 203"/>
                  <a:gd name="T7" fmla="*/ 33 h 708"/>
                  <a:gd name="T8" fmla="*/ 37 w 203"/>
                  <a:gd name="T9" fmla="*/ 59 h 708"/>
                  <a:gd name="T10" fmla="*/ 102 w 203"/>
                  <a:gd name="T11" fmla="*/ 651 h 708"/>
                  <a:gd name="T12" fmla="*/ 108 w 203"/>
                  <a:gd name="T13" fmla="*/ 684 h 708"/>
                  <a:gd name="T14" fmla="*/ 113 w 203"/>
                  <a:gd name="T15" fmla="*/ 694 h 708"/>
                  <a:gd name="T16" fmla="*/ 126 w 203"/>
                  <a:gd name="T17" fmla="*/ 704 h 708"/>
                  <a:gd name="T18" fmla="*/ 137 w 203"/>
                  <a:gd name="T19" fmla="*/ 708 h 708"/>
                  <a:gd name="T20" fmla="*/ 151 w 203"/>
                  <a:gd name="T21" fmla="*/ 700 h 708"/>
                  <a:gd name="T22" fmla="*/ 160 w 203"/>
                  <a:gd name="T23" fmla="*/ 684 h 708"/>
                  <a:gd name="T24" fmla="*/ 203 w 203"/>
                  <a:gd name="T25" fmla="*/ 380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3" h="708">
                    <a:moveTo>
                      <a:pt x="0" y="0"/>
                    </a:moveTo>
                    <a:lnTo>
                      <a:pt x="17" y="4"/>
                    </a:lnTo>
                    <a:lnTo>
                      <a:pt x="29" y="16"/>
                    </a:lnTo>
                    <a:lnTo>
                      <a:pt x="33" y="33"/>
                    </a:lnTo>
                    <a:lnTo>
                      <a:pt x="37" y="59"/>
                    </a:lnTo>
                    <a:lnTo>
                      <a:pt x="102" y="651"/>
                    </a:lnTo>
                    <a:lnTo>
                      <a:pt x="108" y="684"/>
                    </a:lnTo>
                    <a:lnTo>
                      <a:pt x="113" y="694"/>
                    </a:lnTo>
                    <a:lnTo>
                      <a:pt x="126" y="704"/>
                    </a:lnTo>
                    <a:lnTo>
                      <a:pt x="137" y="708"/>
                    </a:lnTo>
                    <a:lnTo>
                      <a:pt x="151" y="700"/>
                    </a:lnTo>
                    <a:lnTo>
                      <a:pt x="160" y="684"/>
                    </a:lnTo>
                    <a:lnTo>
                      <a:pt x="203" y="38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65" name="Line 13"/>
            <p:cNvSpPr>
              <a:spLocks noChangeShapeType="1"/>
            </p:cNvSpPr>
            <p:nvPr/>
          </p:nvSpPr>
          <p:spPr bwMode="auto">
            <a:xfrm>
              <a:off x="2400" y="1142"/>
              <a:ext cx="1" cy="25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6" name="Line 14"/>
            <p:cNvSpPr>
              <a:spLocks noChangeShapeType="1"/>
            </p:cNvSpPr>
            <p:nvPr/>
          </p:nvSpPr>
          <p:spPr bwMode="auto">
            <a:xfrm>
              <a:off x="3744" y="1142"/>
              <a:ext cx="1" cy="25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7" name="Freeform 15"/>
            <p:cNvSpPr>
              <a:spLocks/>
            </p:cNvSpPr>
            <p:nvPr/>
          </p:nvSpPr>
          <p:spPr bwMode="auto">
            <a:xfrm>
              <a:off x="2445" y="1394"/>
              <a:ext cx="321" cy="225"/>
            </a:xfrm>
            <a:custGeom>
              <a:avLst/>
              <a:gdLst>
                <a:gd name="T0" fmla="*/ 0 w 321"/>
                <a:gd name="T1" fmla="*/ 0 h 339"/>
                <a:gd name="T2" fmla="*/ 20 w 321"/>
                <a:gd name="T3" fmla="*/ 5 h 339"/>
                <a:gd name="T4" fmla="*/ 34 w 321"/>
                <a:gd name="T5" fmla="*/ 12 h 339"/>
                <a:gd name="T6" fmla="*/ 38 w 321"/>
                <a:gd name="T7" fmla="*/ 19 h 339"/>
                <a:gd name="T8" fmla="*/ 42 w 321"/>
                <a:gd name="T9" fmla="*/ 31 h 339"/>
                <a:gd name="T10" fmla="*/ 110 w 321"/>
                <a:gd name="T11" fmla="*/ 312 h 339"/>
                <a:gd name="T12" fmla="*/ 117 w 321"/>
                <a:gd name="T13" fmla="*/ 328 h 339"/>
                <a:gd name="T14" fmla="*/ 123 w 321"/>
                <a:gd name="T15" fmla="*/ 332 h 339"/>
                <a:gd name="T16" fmla="*/ 136 w 321"/>
                <a:gd name="T17" fmla="*/ 337 h 339"/>
                <a:gd name="T18" fmla="*/ 148 w 321"/>
                <a:gd name="T19" fmla="*/ 339 h 339"/>
                <a:gd name="T20" fmla="*/ 164 w 321"/>
                <a:gd name="T21" fmla="*/ 335 h 339"/>
                <a:gd name="T22" fmla="*/ 174 w 321"/>
                <a:gd name="T23" fmla="*/ 328 h 339"/>
                <a:gd name="T24" fmla="*/ 290 w 321"/>
                <a:gd name="T25" fmla="*/ 29 h 339"/>
                <a:gd name="T26" fmla="*/ 293 w 321"/>
                <a:gd name="T27" fmla="*/ 22 h 339"/>
                <a:gd name="T28" fmla="*/ 296 w 321"/>
                <a:gd name="T29" fmla="*/ 15 h 339"/>
                <a:gd name="T30" fmla="*/ 300 w 321"/>
                <a:gd name="T31" fmla="*/ 11 h 339"/>
                <a:gd name="T32" fmla="*/ 309 w 321"/>
                <a:gd name="T33" fmla="*/ 5 h 339"/>
                <a:gd name="T34" fmla="*/ 321 w 321"/>
                <a:gd name="T35" fmla="*/ 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1" h="339">
                  <a:moveTo>
                    <a:pt x="0" y="0"/>
                  </a:moveTo>
                  <a:lnTo>
                    <a:pt x="20" y="5"/>
                  </a:lnTo>
                  <a:lnTo>
                    <a:pt x="34" y="12"/>
                  </a:lnTo>
                  <a:lnTo>
                    <a:pt x="38" y="19"/>
                  </a:lnTo>
                  <a:lnTo>
                    <a:pt x="42" y="31"/>
                  </a:lnTo>
                  <a:lnTo>
                    <a:pt x="110" y="312"/>
                  </a:lnTo>
                  <a:lnTo>
                    <a:pt x="117" y="328"/>
                  </a:lnTo>
                  <a:lnTo>
                    <a:pt x="123" y="332"/>
                  </a:lnTo>
                  <a:lnTo>
                    <a:pt x="136" y="337"/>
                  </a:lnTo>
                  <a:lnTo>
                    <a:pt x="148" y="339"/>
                  </a:lnTo>
                  <a:lnTo>
                    <a:pt x="164" y="335"/>
                  </a:lnTo>
                  <a:lnTo>
                    <a:pt x="174" y="328"/>
                  </a:lnTo>
                  <a:lnTo>
                    <a:pt x="290" y="29"/>
                  </a:lnTo>
                  <a:lnTo>
                    <a:pt x="293" y="22"/>
                  </a:lnTo>
                  <a:lnTo>
                    <a:pt x="296" y="15"/>
                  </a:lnTo>
                  <a:lnTo>
                    <a:pt x="300" y="11"/>
                  </a:lnTo>
                  <a:lnTo>
                    <a:pt x="309" y="5"/>
                  </a:lnTo>
                  <a:lnTo>
                    <a:pt x="321" y="4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8" name="Freeform 16"/>
            <p:cNvSpPr>
              <a:spLocks/>
            </p:cNvSpPr>
            <p:nvPr/>
          </p:nvSpPr>
          <p:spPr bwMode="auto">
            <a:xfrm>
              <a:off x="2774" y="1397"/>
              <a:ext cx="308" cy="222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9" name="Freeform 17"/>
            <p:cNvSpPr>
              <a:spLocks/>
            </p:cNvSpPr>
            <p:nvPr/>
          </p:nvSpPr>
          <p:spPr bwMode="auto">
            <a:xfrm>
              <a:off x="3082" y="1396"/>
              <a:ext cx="318" cy="223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0" name="Freeform 18"/>
            <p:cNvSpPr>
              <a:spLocks/>
            </p:cNvSpPr>
            <p:nvPr/>
          </p:nvSpPr>
          <p:spPr bwMode="auto">
            <a:xfrm>
              <a:off x="3388" y="1397"/>
              <a:ext cx="308" cy="222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1" name="Freeform 19"/>
            <p:cNvSpPr>
              <a:spLocks/>
            </p:cNvSpPr>
            <p:nvPr/>
          </p:nvSpPr>
          <p:spPr bwMode="auto">
            <a:xfrm>
              <a:off x="2208" y="1144"/>
              <a:ext cx="240" cy="465"/>
            </a:xfrm>
            <a:custGeom>
              <a:avLst/>
              <a:gdLst>
                <a:gd name="T0" fmla="*/ 0 w 240"/>
                <a:gd name="T1" fmla="*/ 0 h 703"/>
                <a:gd name="T2" fmla="*/ 9 w 240"/>
                <a:gd name="T3" fmla="*/ 2 h 703"/>
                <a:gd name="T4" fmla="*/ 19 w 240"/>
                <a:gd name="T5" fmla="*/ 15 h 703"/>
                <a:gd name="T6" fmla="*/ 22 w 240"/>
                <a:gd name="T7" fmla="*/ 30 h 703"/>
                <a:gd name="T8" fmla="*/ 26 w 240"/>
                <a:gd name="T9" fmla="*/ 55 h 703"/>
                <a:gd name="T10" fmla="*/ 91 w 240"/>
                <a:gd name="T11" fmla="*/ 646 h 703"/>
                <a:gd name="T12" fmla="*/ 97 w 240"/>
                <a:gd name="T13" fmla="*/ 680 h 703"/>
                <a:gd name="T14" fmla="*/ 103 w 240"/>
                <a:gd name="T15" fmla="*/ 689 h 703"/>
                <a:gd name="T16" fmla="*/ 115 w 240"/>
                <a:gd name="T17" fmla="*/ 699 h 703"/>
                <a:gd name="T18" fmla="*/ 127 w 240"/>
                <a:gd name="T19" fmla="*/ 703 h 703"/>
                <a:gd name="T20" fmla="*/ 142 w 240"/>
                <a:gd name="T21" fmla="*/ 695 h 703"/>
                <a:gd name="T22" fmla="*/ 151 w 240"/>
                <a:gd name="T23" fmla="*/ 680 h 703"/>
                <a:gd name="T24" fmla="*/ 204 w 240"/>
                <a:gd name="T25" fmla="*/ 465 h 703"/>
                <a:gd name="T26" fmla="*/ 207 w 240"/>
                <a:gd name="T27" fmla="*/ 450 h 703"/>
                <a:gd name="T28" fmla="*/ 216 w 240"/>
                <a:gd name="T29" fmla="*/ 414 h 703"/>
                <a:gd name="T30" fmla="*/ 219 w 240"/>
                <a:gd name="T31" fmla="*/ 402 h 703"/>
                <a:gd name="T32" fmla="*/ 231 w 240"/>
                <a:gd name="T33" fmla="*/ 381 h 703"/>
                <a:gd name="T34" fmla="*/ 240 w 240"/>
                <a:gd name="T35" fmla="*/ 378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703">
                  <a:moveTo>
                    <a:pt x="0" y="0"/>
                  </a:moveTo>
                  <a:lnTo>
                    <a:pt x="9" y="2"/>
                  </a:lnTo>
                  <a:lnTo>
                    <a:pt x="19" y="15"/>
                  </a:lnTo>
                  <a:lnTo>
                    <a:pt x="22" y="30"/>
                  </a:lnTo>
                  <a:lnTo>
                    <a:pt x="26" y="55"/>
                  </a:lnTo>
                  <a:lnTo>
                    <a:pt x="91" y="646"/>
                  </a:lnTo>
                  <a:lnTo>
                    <a:pt x="97" y="680"/>
                  </a:lnTo>
                  <a:lnTo>
                    <a:pt x="103" y="689"/>
                  </a:lnTo>
                  <a:lnTo>
                    <a:pt x="115" y="699"/>
                  </a:lnTo>
                  <a:lnTo>
                    <a:pt x="127" y="703"/>
                  </a:lnTo>
                  <a:lnTo>
                    <a:pt x="142" y="695"/>
                  </a:lnTo>
                  <a:lnTo>
                    <a:pt x="151" y="680"/>
                  </a:lnTo>
                  <a:lnTo>
                    <a:pt x="204" y="465"/>
                  </a:lnTo>
                  <a:lnTo>
                    <a:pt x="207" y="450"/>
                  </a:lnTo>
                  <a:lnTo>
                    <a:pt x="216" y="414"/>
                  </a:lnTo>
                  <a:lnTo>
                    <a:pt x="219" y="402"/>
                  </a:lnTo>
                  <a:lnTo>
                    <a:pt x="231" y="381"/>
                  </a:lnTo>
                  <a:lnTo>
                    <a:pt x="240" y="378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2" name="Freeform 20"/>
            <p:cNvSpPr>
              <a:spLocks/>
            </p:cNvSpPr>
            <p:nvPr/>
          </p:nvSpPr>
          <p:spPr bwMode="auto">
            <a:xfrm flipH="1">
              <a:off x="3696" y="1142"/>
              <a:ext cx="240" cy="465"/>
            </a:xfrm>
            <a:custGeom>
              <a:avLst/>
              <a:gdLst>
                <a:gd name="T0" fmla="*/ 0 w 240"/>
                <a:gd name="T1" fmla="*/ 0 h 703"/>
                <a:gd name="T2" fmla="*/ 9 w 240"/>
                <a:gd name="T3" fmla="*/ 2 h 703"/>
                <a:gd name="T4" fmla="*/ 19 w 240"/>
                <a:gd name="T5" fmla="*/ 15 h 703"/>
                <a:gd name="T6" fmla="*/ 22 w 240"/>
                <a:gd name="T7" fmla="*/ 30 h 703"/>
                <a:gd name="T8" fmla="*/ 26 w 240"/>
                <a:gd name="T9" fmla="*/ 55 h 703"/>
                <a:gd name="T10" fmla="*/ 91 w 240"/>
                <a:gd name="T11" fmla="*/ 646 h 703"/>
                <a:gd name="T12" fmla="*/ 97 w 240"/>
                <a:gd name="T13" fmla="*/ 680 h 703"/>
                <a:gd name="T14" fmla="*/ 103 w 240"/>
                <a:gd name="T15" fmla="*/ 689 h 703"/>
                <a:gd name="T16" fmla="*/ 115 w 240"/>
                <a:gd name="T17" fmla="*/ 699 h 703"/>
                <a:gd name="T18" fmla="*/ 127 w 240"/>
                <a:gd name="T19" fmla="*/ 703 h 703"/>
                <a:gd name="T20" fmla="*/ 142 w 240"/>
                <a:gd name="T21" fmla="*/ 695 h 703"/>
                <a:gd name="T22" fmla="*/ 151 w 240"/>
                <a:gd name="T23" fmla="*/ 680 h 703"/>
                <a:gd name="T24" fmla="*/ 204 w 240"/>
                <a:gd name="T25" fmla="*/ 465 h 703"/>
                <a:gd name="T26" fmla="*/ 207 w 240"/>
                <a:gd name="T27" fmla="*/ 450 h 703"/>
                <a:gd name="T28" fmla="*/ 216 w 240"/>
                <a:gd name="T29" fmla="*/ 414 h 703"/>
                <a:gd name="T30" fmla="*/ 219 w 240"/>
                <a:gd name="T31" fmla="*/ 402 h 703"/>
                <a:gd name="T32" fmla="*/ 231 w 240"/>
                <a:gd name="T33" fmla="*/ 381 h 703"/>
                <a:gd name="T34" fmla="*/ 240 w 240"/>
                <a:gd name="T35" fmla="*/ 378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703">
                  <a:moveTo>
                    <a:pt x="0" y="0"/>
                  </a:moveTo>
                  <a:lnTo>
                    <a:pt x="9" y="2"/>
                  </a:lnTo>
                  <a:lnTo>
                    <a:pt x="19" y="15"/>
                  </a:lnTo>
                  <a:lnTo>
                    <a:pt x="22" y="30"/>
                  </a:lnTo>
                  <a:lnTo>
                    <a:pt x="26" y="55"/>
                  </a:lnTo>
                  <a:lnTo>
                    <a:pt x="91" y="646"/>
                  </a:lnTo>
                  <a:lnTo>
                    <a:pt x="97" y="680"/>
                  </a:lnTo>
                  <a:lnTo>
                    <a:pt x="103" y="689"/>
                  </a:lnTo>
                  <a:lnTo>
                    <a:pt x="115" y="699"/>
                  </a:lnTo>
                  <a:lnTo>
                    <a:pt x="127" y="703"/>
                  </a:lnTo>
                  <a:lnTo>
                    <a:pt x="142" y="695"/>
                  </a:lnTo>
                  <a:lnTo>
                    <a:pt x="151" y="680"/>
                  </a:lnTo>
                  <a:lnTo>
                    <a:pt x="204" y="465"/>
                  </a:lnTo>
                  <a:lnTo>
                    <a:pt x="207" y="450"/>
                  </a:lnTo>
                  <a:lnTo>
                    <a:pt x="216" y="414"/>
                  </a:lnTo>
                  <a:lnTo>
                    <a:pt x="219" y="402"/>
                  </a:lnTo>
                  <a:lnTo>
                    <a:pt x="231" y="381"/>
                  </a:lnTo>
                  <a:lnTo>
                    <a:pt x="240" y="378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3" name="Line 21"/>
            <p:cNvSpPr>
              <a:spLocks noChangeShapeType="1"/>
            </p:cNvSpPr>
            <p:nvPr/>
          </p:nvSpPr>
          <p:spPr bwMode="auto">
            <a:xfrm>
              <a:off x="3744" y="1142"/>
              <a:ext cx="1008" cy="1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4" name="Line 22"/>
            <p:cNvSpPr>
              <a:spLocks noChangeShapeType="1"/>
            </p:cNvSpPr>
            <p:nvPr/>
          </p:nvSpPr>
          <p:spPr bwMode="auto">
            <a:xfrm>
              <a:off x="2400" y="1396"/>
              <a:ext cx="1344" cy="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575" name="Group 23"/>
          <p:cNvGrpSpPr>
            <a:grpSpLocks/>
          </p:cNvGrpSpPr>
          <p:nvPr/>
        </p:nvGrpSpPr>
        <p:grpSpPr bwMode="auto">
          <a:xfrm>
            <a:off x="2479519" y="3924655"/>
            <a:ext cx="5138737" cy="712788"/>
            <a:chOff x="1536" y="1814"/>
            <a:chExt cx="3237" cy="449"/>
          </a:xfrm>
        </p:grpSpPr>
        <p:grpSp>
          <p:nvGrpSpPr>
            <p:cNvPr id="23576" name="Group 24"/>
            <p:cNvGrpSpPr>
              <a:grpSpLocks/>
            </p:cNvGrpSpPr>
            <p:nvPr/>
          </p:nvGrpSpPr>
          <p:grpSpPr bwMode="auto">
            <a:xfrm>
              <a:off x="1536" y="1824"/>
              <a:ext cx="668" cy="439"/>
              <a:chOff x="1219" y="2335"/>
              <a:chExt cx="668" cy="725"/>
            </a:xfrm>
          </p:grpSpPr>
          <p:sp>
            <p:nvSpPr>
              <p:cNvPr id="23577" name="Freeform 25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8" name="Freeform 26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9" name="Freeform 27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80" name="Freeform 28"/>
            <p:cNvSpPr>
              <a:spLocks/>
            </p:cNvSpPr>
            <p:nvPr/>
          </p:nvSpPr>
          <p:spPr bwMode="auto">
            <a:xfrm>
              <a:off x="2204" y="1835"/>
              <a:ext cx="173" cy="428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1" name="Freeform 29"/>
            <p:cNvSpPr>
              <a:spLocks/>
            </p:cNvSpPr>
            <p:nvPr/>
          </p:nvSpPr>
          <p:spPr bwMode="auto">
            <a:xfrm>
              <a:off x="2377" y="1824"/>
              <a:ext cx="167" cy="428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82" name="Group 30"/>
            <p:cNvGrpSpPr>
              <a:grpSpLocks/>
            </p:cNvGrpSpPr>
            <p:nvPr/>
          </p:nvGrpSpPr>
          <p:grpSpPr bwMode="auto">
            <a:xfrm>
              <a:off x="2496" y="1824"/>
              <a:ext cx="384" cy="439"/>
              <a:chOff x="1219" y="2335"/>
              <a:chExt cx="668" cy="725"/>
            </a:xfrm>
          </p:grpSpPr>
          <p:sp>
            <p:nvSpPr>
              <p:cNvPr id="23583" name="Freeform 31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4" name="Freeform 32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5" name="Freeform 33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586" name="Group 34"/>
            <p:cNvGrpSpPr>
              <a:grpSpLocks/>
            </p:cNvGrpSpPr>
            <p:nvPr/>
          </p:nvGrpSpPr>
          <p:grpSpPr bwMode="auto">
            <a:xfrm>
              <a:off x="2832" y="1824"/>
              <a:ext cx="384" cy="439"/>
              <a:chOff x="1219" y="2335"/>
              <a:chExt cx="668" cy="725"/>
            </a:xfrm>
          </p:grpSpPr>
          <p:sp>
            <p:nvSpPr>
              <p:cNvPr id="23587" name="Freeform 35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8" name="Freeform 36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9" name="Freeform 37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590" name="Group 38"/>
            <p:cNvGrpSpPr>
              <a:grpSpLocks/>
            </p:cNvGrpSpPr>
            <p:nvPr/>
          </p:nvGrpSpPr>
          <p:grpSpPr bwMode="auto">
            <a:xfrm>
              <a:off x="3168" y="1824"/>
              <a:ext cx="384" cy="439"/>
              <a:chOff x="1219" y="2335"/>
              <a:chExt cx="668" cy="725"/>
            </a:xfrm>
          </p:grpSpPr>
          <p:sp>
            <p:nvSpPr>
              <p:cNvPr id="23591" name="Freeform 39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2" name="Freeform 40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3" name="Freeform 41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594" name="Group 42"/>
            <p:cNvGrpSpPr>
              <a:grpSpLocks/>
            </p:cNvGrpSpPr>
            <p:nvPr/>
          </p:nvGrpSpPr>
          <p:grpSpPr bwMode="auto">
            <a:xfrm>
              <a:off x="3504" y="1824"/>
              <a:ext cx="384" cy="439"/>
              <a:chOff x="1219" y="2335"/>
              <a:chExt cx="668" cy="725"/>
            </a:xfrm>
          </p:grpSpPr>
          <p:sp>
            <p:nvSpPr>
              <p:cNvPr id="23595" name="Freeform 43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6" name="Freeform 44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7" name="Freeform 45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98" name="Freeform 46"/>
            <p:cNvSpPr>
              <a:spLocks/>
            </p:cNvSpPr>
            <p:nvPr/>
          </p:nvSpPr>
          <p:spPr bwMode="auto">
            <a:xfrm>
              <a:off x="3888" y="1824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9" name="Freeform 47"/>
            <p:cNvSpPr>
              <a:spLocks/>
            </p:cNvSpPr>
            <p:nvPr/>
          </p:nvSpPr>
          <p:spPr bwMode="auto">
            <a:xfrm>
              <a:off x="4189" y="1814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0" name="Freeform 48"/>
            <p:cNvSpPr>
              <a:spLocks/>
            </p:cNvSpPr>
            <p:nvPr/>
          </p:nvSpPr>
          <p:spPr bwMode="auto">
            <a:xfrm>
              <a:off x="4483" y="1814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601" name="Group 49"/>
          <p:cNvGrpSpPr>
            <a:grpSpLocks/>
          </p:cNvGrpSpPr>
          <p:nvPr/>
        </p:nvGrpSpPr>
        <p:grpSpPr bwMode="auto">
          <a:xfrm>
            <a:off x="2479519" y="5017319"/>
            <a:ext cx="5108575" cy="696912"/>
            <a:chOff x="1536" y="2486"/>
            <a:chExt cx="3218" cy="439"/>
          </a:xfrm>
        </p:grpSpPr>
        <p:sp>
          <p:nvSpPr>
            <p:cNvPr id="23602" name="Freeform 50"/>
            <p:cNvSpPr>
              <a:spLocks/>
            </p:cNvSpPr>
            <p:nvPr/>
          </p:nvSpPr>
          <p:spPr bwMode="auto">
            <a:xfrm>
              <a:off x="1536" y="2498"/>
              <a:ext cx="76" cy="219"/>
            </a:xfrm>
            <a:custGeom>
              <a:avLst/>
              <a:gdLst>
                <a:gd name="T0" fmla="*/ 0 w 76"/>
                <a:gd name="T1" fmla="*/ 362 h 362"/>
                <a:gd name="T2" fmla="*/ 47 w 76"/>
                <a:gd name="T3" fmla="*/ 54 h 362"/>
                <a:gd name="T4" fmla="*/ 50 w 76"/>
                <a:gd name="T5" fmla="*/ 38 h 362"/>
                <a:gd name="T6" fmla="*/ 52 w 76"/>
                <a:gd name="T7" fmla="*/ 25 h 362"/>
                <a:gd name="T8" fmla="*/ 56 w 76"/>
                <a:gd name="T9" fmla="*/ 15 h 362"/>
                <a:gd name="T10" fmla="*/ 65 w 76"/>
                <a:gd name="T11" fmla="*/ 6 h 362"/>
                <a:gd name="T12" fmla="*/ 76 w 76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62">
                  <a:moveTo>
                    <a:pt x="0" y="362"/>
                  </a:moveTo>
                  <a:lnTo>
                    <a:pt x="47" y="54"/>
                  </a:lnTo>
                  <a:lnTo>
                    <a:pt x="50" y="38"/>
                  </a:lnTo>
                  <a:lnTo>
                    <a:pt x="52" y="25"/>
                  </a:lnTo>
                  <a:lnTo>
                    <a:pt x="56" y="15"/>
                  </a:lnTo>
                  <a:lnTo>
                    <a:pt x="65" y="6"/>
                  </a:lnTo>
                  <a:lnTo>
                    <a:pt x="76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3" name="Freeform 51"/>
            <p:cNvSpPr>
              <a:spLocks/>
            </p:cNvSpPr>
            <p:nvPr/>
          </p:nvSpPr>
          <p:spPr bwMode="auto">
            <a:xfrm>
              <a:off x="1613" y="2496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4" name="Freeform 52"/>
            <p:cNvSpPr>
              <a:spLocks/>
            </p:cNvSpPr>
            <p:nvPr/>
          </p:nvSpPr>
          <p:spPr bwMode="auto">
            <a:xfrm>
              <a:off x="1914" y="2486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5" name="Freeform 53"/>
            <p:cNvSpPr>
              <a:spLocks/>
            </p:cNvSpPr>
            <p:nvPr/>
          </p:nvSpPr>
          <p:spPr bwMode="auto">
            <a:xfrm>
              <a:off x="2538" y="2498"/>
              <a:ext cx="34" cy="63"/>
            </a:xfrm>
            <a:custGeom>
              <a:avLst/>
              <a:gdLst>
                <a:gd name="T0" fmla="*/ 0 w 34"/>
                <a:gd name="T1" fmla="*/ 63 h 63"/>
                <a:gd name="T2" fmla="*/ 5 w 34"/>
                <a:gd name="T3" fmla="*/ 33 h 63"/>
                <a:gd name="T4" fmla="*/ 8 w 34"/>
                <a:gd name="T5" fmla="*/ 23 h 63"/>
                <a:gd name="T6" fmla="*/ 10 w 34"/>
                <a:gd name="T7" fmla="*/ 15 h 63"/>
                <a:gd name="T8" fmla="*/ 14 w 34"/>
                <a:gd name="T9" fmla="*/ 9 h 63"/>
                <a:gd name="T10" fmla="*/ 23 w 34"/>
                <a:gd name="T11" fmla="*/ 4 h 63"/>
                <a:gd name="T12" fmla="*/ 34 w 3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3">
                  <a:moveTo>
                    <a:pt x="0" y="63"/>
                  </a:moveTo>
                  <a:lnTo>
                    <a:pt x="5" y="33"/>
                  </a:lnTo>
                  <a:lnTo>
                    <a:pt x="8" y="23"/>
                  </a:lnTo>
                  <a:lnTo>
                    <a:pt x="10" y="15"/>
                  </a:lnTo>
                  <a:lnTo>
                    <a:pt x="14" y="9"/>
                  </a:lnTo>
                  <a:lnTo>
                    <a:pt x="23" y="4"/>
                  </a:lnTo>
                  <a:lnTo>
                    <a:pt x="34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6" name="Freeform 54"/>
            <p:cNvSpPr>
              <a:spLocks/>
            </p:cNvSpPr>
            <p:nvPr/>
          </p:nvSpPr>
          <p:spPr bwMode="auto">
            <a:xfrm>
              <a:off x="2573" y="2496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7" name="Freeform 55"/>
            <p:cNvSpPr>
              <a:spLocks/>
            </p:cNvSpPr>
            <p:nvPr/>
          </p:nvSpPr>
          <p:spPr bwMode="auto">
            <a:xfrm>
              <a:off x="2874" y="2486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8" name="Freeform 56"/>
            <p:cNvSpPr>
              <a:spLocks/>
            </p:cNvSpPr>
            <p:nvPr/>
          </p:nvSpPr>
          <p:spPr bwMode="auto">
            <a:xfrm>
              <a:off x="3072" y="2498"/>
              <a:ext cx="76" cy="219"/>
            </a:xfrm>
            <a:custGeom>
              <a:avLst/>
              <a:gdLst>
                <a:gd name="T0" fmla="*/ 0 w 76"/>
                <a:gd name="T1" fmla="*/ 362 h 362"/>
                <a:gd name="T2" fmla="*/ 47 w 76"/>
                <a:gd name="T3" fmla="*/ 54 h 362"/>
                <a:gd name="T4" fmla="*/ 50 w 76"/>
                <a:gd name="T5" fmla="*/ 38 h 362"/>
                <a:gd name="T6" fmla="*/ 52 w 76"/>
                <a:gd name="T7" fmla="*/ 25 h 362"/>
                <a:gd name="T8" fmla="*/ 56 w 76"/>
                <a:gd name="T9" fmla="*/ 15 h 362"/>
                <a:gd name="T10" fmla="*/ 65 w 76"/>
                <a:gd name="T11" fmla="*/ 6 h 362"/>
                <a:gd name="T12" fmla="*/ 76 w 76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62">
                  <a:moveTo>
                    <a:pt x="0" y="362"/>
                  </a:moveTo>
                  <a:lnTo>
                    <a:pt x="47" y="54"/>
                  </a:lnTo>
                  <a:lnTo>
                    <a:pt x="50" y="38"/>
                  </a:lnTo>
                  <a:lnTo>
                    <a:pt x="52" y="25"/>
                  </a:lnTo>
                  <a:lnTo>
                    <a:pt x="56" y="15"/>
                  </a:lnTo>
                  <a:lnTo>
                    <a:pt x="65" y="6"/>
                  </a:lnTo>
                  <a:lnTo>
                    <a:pt x="76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9" name="Freeform 57"/>
            <p:cNvSpPr>
              <a:spLocks/>
            </p:cNvSpPr>
            <p:nvPr/>
          </p:nvSpPr>
          <p:spPr bwMode="auto">
            <a:xfrm>
              <a:off x="3149" y="2496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0" name="Freeform 58"/>
            <p:cNvSpPr>
              <a:spLocks/>
            </p:cNvSpPr>
            <p:nvPr/>
          </p:nvSpPr>
          <p:spPr bwMode="auto">
            <a:xfrm>
              <a:off x="3450" y="2488"/>
              <a:ext cx="312" cy="425"/>
            </a:xfrm>
            <a:custGeom>
              <a:avLst/>
              <a:gdLst>
                <a:gd name="T0" fmla="*/ 0 w 312"/>
                <a:gd name="T1" fmla="*/ 0 h 425"/>
                <a:gd name="T2" fmla="*/ 9 w 312"/>
                <a:gd name="T3" fmla="*/ 1 h 425"/>
                <a:gd name="T4" fmla="*/ 19 w 312"/>
                <a:gd name="T5" fmla="*/ 9 h 425"/>
                <a:gd name="T6" fmla="*/ 22 w 312"/>
                <a:gd name="T7" fmla="*/ 18 h 425"/>
                <a:gd name="T8" fmla="*/ 26 w 312"/>
                <a:gd name="T9" fmla="*/ 33 h 425"/>
                <a:gd name="T10" fmla="*/ 91 w 312"/>
                <a:gd name="T11" fmla="*/ 391 h 425"/>
                <a:gd name="T12" fmla="*/ 97 w 312"/>
                <a:gd name="T13" fmla="*/ 411 h 425"/>
                <a:gd name="T14" fmla="*/ 103 w 312"/>
                <a:gd name="T15" fmla="*/ 417 h 425"/>
                <a:gd name="T16" fmla="*/ 115 w 312"/>
                <a:gd name="T17" fmla="*/ 423 h 425"/>
                <a:gd name="T18" fmla="*/ 127 w 312"/>
                <a:gd name="T19" fmla="*/ 425 h 425"/>
                <a:gd name="T20" fmla="*/ 142 w 312"/>
                <a:gd name="T21" fmla="*/ 420 h 425"/>
                <a:gd name="T22" fmla="*/ 151 w 312"/>
                <a:gd name="T23" fmla="*/ 411 h 425"/>
                <a:gd name="T24" fmla="*/ 261 w 312"/>
                <a:gd name="T25" fmla="*/ 31 h 425"/>
                <a:gd name="T26" fmla="*/ 264 w 312"/>
                <a:gd name="T27" fmla="*/ 21 h 425"/>
                <a:gd name="T28" fmla="*/ 266 w 312"/>
                <a:gd name="T29" fmla="*/ 13 h 425"/>
                <a:gd name="T30" fmla="*/ 270 w 312"/>
                <a:gd name="T31" fmla="*/ 7 h 425"/>
                <a:gd name="T32" fmla="*/ 279 w 312"/>
                <a:gd name="T33" fmla="*/ 2 h 425"/>
                <a:gd name="T34" fmla="*/ 312 w 312"/>
                <a:gd name="T35" fmla="*/ 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25">
                  <a:moveTo>
                    <a:pt x="0" y="0"/>
                  </a:moveTo>
                  <a:lnTo>
                    <a:pt x="9" y="1"/>
                  </a:lnTo>
                  <a:lnTo>
                    <a:pt x="19" y="9"/>
                  </a:lnTo>
                  <a:lnTo>
                    <a:pt x="22" y="18"/>
                  </a:lnTo>
                  <a:lnTo>
                    <a:pt x="26" y="33"/>
                  </a:lnTo>
                  <a:lnTo>
                    <a:pt x="91" y="391"/>
                  </a:lnTo>
                  <a:lnTo>
                    <a:pt x="97" y="411"/>
                  </a:lnTo>
                  <a:lnTo>
                    <a:pt x="103" y="417"/>
                  </a:lnTo>
                  <a:lnTo>
                    <a:pt x="115" y="423"/>
                  </a:lnTo>
                  <a:lnTo>
                    <a:pt x="127" y="425"/>
                  </a:lnTo>
                  <a:lnTo>
                    <a:pt x="142" y="420"/>
                  </a:lnTo>
                  <a:lnTo>
                    <a:pt x="151" y="411"/>
                  </a:lnTo>
                  <a:lnTo>
                    <a:pt x="261" y="31"/>
                  </a:lnTo>
                  <a:lnTo>
                    <a:pt x="264" y="21"/>
                  </a:lnTo>
                  <a:lnTo>
                    <a:pt x="266" y="13"/>
                  </a:lnTo>
                  <a:lnTo>
                    <a:pt x="270" y="7"/>
                  </a:lnTo>
                  <a:lnTo>
                    <a:pt x="279" y="2"/>
                  </a:lnTo>
                  <a:lnTo>
                    <a:pt x="312" y="1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1" name="Freeform 59"/>
            <p:cNvSpPr>
              <a:spLocks/>
            </p:cNvSpPr>
            <p:nvPr/>
          </p:nvSpPr>
          <p:spPr bwMode="auto">
            <a:xfrm>
              <a:off x="3795" y="2498"/>
              <a:ext cx="73" cy="132"/>
            </a:xfrm>
            <a:custGeom>
              <a:avLst/>
              <a:gdLst>
                <a:gd name="T0" fmla="*/ 0 w 73"/>
                <a:gd name="T1" fmla="*/ 132 h 132"/>
                <a:gd name="T2" fmla="*/ 44 w 73"/>
                <a:gd name="T3" fmla="*/ 33 h 132"/>
                <a:gd name="T4" fmla="*/ 47 w 73"/>
                <a:gd name="T5" fmla="*/ 23 h 132"/>
                <a:gd name="T6" fmla="*/ 49 w 73"/>
                <a:gd name="T7" fmla="*/ 15 h 132"/>
                <a:gd name="T8" fmla="*/ 53 w 73"/>
                <a:gd name="T9" fmla="*/ 9 h 132"/>
                <a:gd name="T10" fmla="*/ 62 w 73"/>
                <a:gd name="T11" fmla="*/ 4 h 132"/>
                <a:gd name="T12" fmla="*/ 73 w 73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32">
                  <a:moveTo>
                    <a:pt x="0" y="132"/>
                  </a:moveTo>
                  <a:lnTo>
                    <a:pt x="44" y="33"/>
                  </a:lnTo>
                  <a:lnTo>
                    <a:pt x="47" y="23"/>
                  </a:lnTo>
                  <a:lnTo>
                    <a:pt x="49" y="15"/>
                  </a:lnTo>
                  <a:lnTo>
                    <a:pt x="53" y="9"/>
                  </a:lnTo>
                  <a:lnTo>
                    <a:pt x="62" y="4"/>
                  </a:lnTo>
                  <a:lnTo>
                    <a:pt x="73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2" name="Freeform 60"/>
            <p:cNvSpPr>
              <a:spLocks/>
            </p:cNvSpPr>
            <p:nvPr/>
          </p:nvSpPr>
          <p:spPr bwMode="auto">
            <a:xfrm>
              <a:off x="3869" y="2496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3" name="Freeform 61"/>
            <p:cNvSpPr>
              <a:spLocks/>
            </p:cNvSpPr>
            <p:nvPr/>
          </p:nvSpPr>
          <p:spPr bwMode="auto">
            <a:xfrm>
              <a:off x="4170" y="2486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4" name="Freeform 62"/>
            <p:cNvSpPr>
              <a:spLocks/>
            </p:cNvSpPr>
            <p:nvPr/>
          </p:nvSpPr>
          <p:spPr bwMode="auto">
            <a:xfrm>
              <a:off x="2208" y="2488"/>
              <a:ext cx="327" cy="425"/>
            </a:xfrm>
            <a:custGeom>
              <a:avLst/>
              <a:gdLst>
                <a:gd name="T0" fmla="*/ 0 w 327"/>
                <a:gd name="T1" fmla="*/ 0 h 425"/>
                <a:gd name="T2" fmla="*/ 9 w 327"/>
                <a:gd name="T3" fmla="*/ 1 h 425"/>
                <a:gd name="T4" fmla="*/ 19 w 327"/>
                <a:gd name="T5" fmla="*/ 9 h 425"/>
                <a:gd name="T6" fmla="*/ 22 w 327"/>
                <a:gd name="T7" fmla="*/ 18 h 425"/>
                <a:gd name="T8" fmla="*/ 26 w 327"/>
                <a:gd name="T9" fmla="*/ 33 h 425"/>
                <a:gd name="T10" fmla="*/ 91 w 327"/>
                <a:gd name="T11" fmla="*/ 391 h 425"/>
                <a:gd name="T12" fmla="*/ 97 w 327"/>
                <a:gd name="T13" fmla="*/ 411 h 425"/>
                <a:gd name="T14" fmla="*/ 103 w 327"/>
                <a:gd name="T15" fmla="*/ 417 h 425"/>
                <a:gd name="T16" fmla="*/ 115 w 327"/>
                <a:gd name="T17" fmla="*/ 423 h 425"/>
                <a:gd name="T18" fmla="*/ 127 w 327"/>
                <a:gd name="T19" fmla="*/ 425 h 425"/>
                <a:gd name="T20" fmla="*/ 142 w 327"/>
                <a:gd name="T21" fmla="*/ 420 h 425"/>
                <a:gd name="T22" fmla="*/ 151 w 327"/>
                <a:gd name="T23" fmla="*/ 411 h 425"/>
                <a:gd name="T24" fmla="*/ 261 w 327"/>
                <a:gd name="T25" fmla="*/ 31 h 425"/>
                <a:gd name="T26" fmla="*/ 264 w 327"/>
                <a:gd name="T27" fmla="*/ 21 h 425"/>
                <a:gd name="T28" fmla="*/ 288 w 327"/>
                <a:gd name="T29" fmla="*/ 7 h 425"/>
                <a:gd name="T30" fmla="*/ 270 w 327"/>
                <a:gd name="T31" fmla="*/ 7 h 425"/>
                <a:gd name="T32" fmla="*/ 309 w 327"/>
                <a:gd name="T33" fmla="*/ 13 h 425"/>
                <a:gd name="T34" fmla="*/ 327 w 327"/>
                <a:gd name="T35" fmla="*/ 6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7" h="425">
                  <a:moveTo>
                    <a:pt x="0" y="0"/>
                  </a:moveTo>
                  <a:lnTo>
                    <a:pt x="9" y="1"/>
                  </a:lnTo>
                  <a:lnTo>
                    <a:pt x="19" y="9"/>
                  </a:lnTo>
                  <a:lnTo>
                    <a:pt x="22" y="18"/>
                  </a:lnTo>
                  <a:lnTo>
                    <a:pt x="26" y="33"/>
                  </a:lnTo>
                  <a:lnTo>
                    <a:pt x="91" y="391"/>
                  </a:lnTo>
                  <a:lnTo>
                    <a:pt x="97" y="411"/>
                  </a:lnTo>
                  <a:lnTo>
                    <a:pt x="103" y="417"/>
                  </a:lnTo>
                  <a:lnTo>
                    <a:pt x="115" y="423"/>
                  </a:lnTo>
                  <a:lnTo>
                    <a:pt x="127" y="425"/>
                  </a:lnTo>
                  <a:lnTo>
                    <a:pt x="142" y="420"/>
                  </a:lnTo>
                  <a:lnTo>
                    <a:pt x="151" y="411"/>
                  </a:lnTo>
                  <a:lnTo>
                    <a:pt x="261" y="31"/>
                  </a:lnTo>
                  <a:lnTo>
                    <a:pt x="264" y="21"/>
                  </a:lnTo>
                  <a:lnTo>
                    <a:pt x="288" y="7"/>
                  </a:lnTo>
                  <a:lnTo>
                    <a:pt x="270" y="7"/>
                  </a:lnTo>
                  <a:lnTo>
                    <a:pt x="309" y="13"/>
                  </a:lnTo>
                  <a:lnTo>
                    <a:pt x="327" y="64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5" name="Line 63"/>
            <p:cNvSpPr>
              <a:spLocks noChangeShapeType="1"/>
            </p:cNvSpPr>
            <p:nvPr/>
          </p:nvSpPr>
          <p:spPr bwMode="auto">
            <a:xfrm>
              <a:off x="3744" y="2486"/>
              <a:ext cx="48" cy="14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16" name="Freeform 64"/>
            <p:cNvSpPr>
              <a:spLocks/>
            </p:cNvSpPr>
            <p:nvPr/>
          </p:nvSpPr>
          <p:spPr bwMode="auto">
            <a:xfrm>
              <a:off x="4464" y="2486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3347864" y="229987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数字调制</a:t>
            </a:r>
            <a:endParaRPr lang="zh-CN" altLang="en-US" sz="4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11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9</a:t>
            </a:fld>
            <a:endParaRPr lang="en-US" altLang="zh-CN"/>
          </a:p>
        </p:txBody>
      </p:sp>
      <p:pic>
        <p:nvPicPr>
          <p:cNvPr id="5" name="LEARN AND GROW !! QPSK MODULATION(QUDRATURE PHASE SHIFT KEYING) 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836712"/>
            <a:ext cx="643271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407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mp_lesson2</Template>
  <TotalTime>19433</TotalTime>
  <Words>1547</Words>
  <Application>Microsoft Office PowerPoint</Application>
  <PresentationFormat>全屏显示(4:3)</PresentationFormat>
  <Paragraphs>383</Paragraphs>
  <Slides>39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黑体</vt:lpstr>
      <vt:lpstr>华文新魏</vt:lpstr>
      <vt:lpstr>宋体</vt:lpstr>
      <vt:lpstr>微软雅黑</vt:lpstr>
      <vt:lpstr>Arial</vt:lpstr>
      <vt:lpstr>Cambria Math</vt:lpstr>
      <vt:lpstr>Symbol</vt:lpstr>
      <vt:lpstr>Times New Roman</vt:lpstr>
      <vt:lpstr>Wingdings</vt:lpstr>
      <vt:lpstr>Network</vt:lpstr>
      <vt:lpstr>Equation</vt:lpstr>
      <vt:lpstr>公式</vt:lpstr>
      <vt:lpstr>Equation.DSMT4</vt:lpstr>
      <vt:lpstr>Visio</vt:lpstr>
      <vt:lpstr>Document</vt:lpstr>
      <vt:lpstr>文档</vt:lpstr>
      <vt:lpstr>PowerPoint 演示文稿</vt:lpstr>
      <vt:lpstr>PowerPoint 演示文稿</vt:lpstr>
      <vt:lpstr>调制解调电路</vt:lpstr>
      <vt:lpstr>为什么需要调制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振幅调制电路</vt:lpstr>
      <vt:lpstr>PowerPoint 演示文稿</vt:lpstr>
      <vt:lpstr>PowerPoint 演示文稿</vt:lpstr>
      <vt:lpstr>AM调制电路组成模型</vt:lpstr>
      <vt:lpstr>PowerPoint 演示文稿</vt:lpstr>
      <vt:lpstr>PowerPoint 演示文稿</vt:lpstr>
      <vt:lpstr>例题</vt:lpstr>
      <vt:lpstr>PowerPoint 演示文稿</vt:lpstr>
      <vt:lpstr>PowerPoint 演示文稿</vt:lpstr>
      <vt:lpstr>PowerPoint 演示文稿</vt:lpstr>
      <vt:lpstr>SSB调幅的模型和电路</vt:lpstr>
      <vt:lpstr>抑制载波调幅信号的波形图</vt:lpstr>
      <vt:lpstr>PowerPoint 演示文稿</vt:lpstr>
      <vt:lpstr>标准调幅信号（AM）的解调</vt:lpstr>
      <vt:lpstr>AM相干解调小结</vt:lpstr>
      <vt:lpstr>PowerPoint 演示文稿</vt:lpstr>
      <vt:lpstr>PowerPoint 演示文稿</vt:lpstr>
      <vt:lpstr>PowerPoint 演示文稿</vt:lpstr>
      <vt:lpstr>AM平均包络检波</vt:lpstr>
      <vt:lpstr>AM 振幅解调电路包络检波电路 </vt:lpstr>
      <vt:lpstr>2、大信号峰值包络解调器（续2）</vt:lpstr>
      <vt:lpstr>SSB的解调原理</vt:lpstr>
      <vt:lpstr>PowerPoint 演示文稿</vt:lpstr>
      <vt:lpstr>FM和PM调制的基本概念</vt:lpstr>
      <vt:lpstr>PowerPoint 演示文稿</vt:lpstr>
      <vt:lpstr>PowerPoint 演示文稿</vt:lpstr>
      <vt:lpstr> 调频波和调相波的主要参数 </vt:lpstr>
      <vt:lpstr>PowerPoint 演示文稿</vt:lpstr>
      <vt:lpstr>调幅调频的频谱图</vt:lpstr>
      <vt:lpstr>本章要点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Windows 用户</cp:lastModifiedBy>
  <cp:revision>474</cp:revision>
  <dcterms:created xsi:type="dcterms:W3CDTF">1601-01-01T00:00:00Z</dcterms:created>
  <dcterms:modified xsi:type="dcterms:W3CDTF">2018-12-12T06:58:59Z</dcterms:modified>
</cp:coreProperties>
</file>